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6" r:id="rId2"/>
    <p:sldId id="360" r:id="rId3"/>
    <p:sldId id="359" r:id="rId4"/>
    <p:sldId id="308" r:id="rId5"/>
    <p:sldId id="307" r:id="rId6"/>
    <p:sldId id="309" r:id="rId7"/>
    <p:sldId id="310" r:id="rId8"/>
    <p:sldId id="339" r:id="rId9"/>
    <p:sldId id="311" r:id="rId10"/>
    <p:sldId id="312" r:id="rId11"/>
    <p:sldId id="313" r:id="rId12"/>
    <p:sldId id="321" r:id="rId13"/>
    <p:sldId id="364" r:id="rId14"/>
    <p:sldId id="361" r:id="rId15"/>
    <p:sldId id="363" r:id="rId16"/>
    <p:sldId id="329" r:id="rId17"/>
    <p:sldId id="323" r:id="rId18"/>
    <p:sldId id="324" r:id="rId19"/>
    <p:sldId id="342" r:id="rId20"/>
    <p:sldId id="326" r:id="rId21"/>
    <p:sldId id="365" r:id="rId22"/>
    <p:sldId id="327" r:id="rId23"/>
    <p:sldId id="355" r:id="rId24"/>
    <p:sldId id="345" r:id="rId25"/>
    <p:sldId id="358" r:id="rId26"/>
    <p:sldId id="347" r:id="rId27"/>
    <p:sldId id="348" r:id="rId28"/>
    <p:sldId id="366" r:id="rId29"/>
    <p:sldId id="294" r:id="rId30"/>
    <p:sldId id="367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86444" autoAdjust="0"/>
  </p:normalViewPr>
  <p:slideViewPr>
    <p:cSldViewPr>
      <p:cViewPr varScale="1">
        <p:scale>
          <a:sx n="64" d="100"/>
          <a:sy n="64" d="100"/>
        </p:scale>
        <p:origin x="-132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324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99" d="100"/>
        <a:sy n="99" d="100"/>
      </p:scale>
      <p:origin x="0" y="51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DDD528-FA33-4954-835F-FCF17AD54CC5}" type="datetimeFigureOut">
              <a:rPr lang="en-GB" smtClean="0"/>
              <a:pPr/>
              <a:t>16/11/2011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8DDA4B-B613-4D01-9433-083163DB8CD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3180766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826AA01-F1A8-41D7-BE97-065E40AC32E4}" type="slidenum">
              <a:rPr lang="en-US" smtClean="0"/>
              <a:pPr eaLnBrk="1" hangingPunct="1"/>
              <a:t>10</a:t>
            </a:fld>
            <a:endParaRPr lang="en-US" smtClean="0"/>
          </a:p>
        </p:txBody>
      </p:sp>
      <p:sp>
        <p:nvSpPr>
          <p:cNvPr id="9216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35114B92-ECEE-494D-B064-205BB24DDAF9}" type="slidenum">
              <a:rPr lang="en-US" sz="1200"/>
              <a:pPr algn="r" eaLnBrk="1" hangingPunct="1"/>
              <a:t>10</a:t>
            </a:fld>
            <a:endParaRPr lang="en-US" sz="1200"/>
          </a:p>
        </p:txBody>
      </p:sp>
      <p:sp>
        <p:nvSpPr>
          <p:cNvPr id="9216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3052E797-35BF-4097-BE7A-D3B0B9ED21A5}" type="slidenum">
              <a:rPr lang="en-US" sz="1200">
                <a:latin typeface="Times New Roman" pitchFamily="18" charset="0"/>
              </a:rPr>
              <a:pPr algn="r" eaLnBrk="1" hangingPunct="1"/>
              <a:t>10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921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03E0613-12FF-402C-885F-E8F60BB93238}" type="slidenum">
              <a:rPr lang="en-US" smtClean="0"/>
              <a:pPr eaLnBrk="1" hangingPunct="1"/>
              <a:t>12</a:t>
            </a:fld>
            <a:endParaRPr lang="en-US" smtClean="0"/>
          </a:p>
        </p:txBody>
      </p:sp>
      <p:sp>
        <p:nvSpPr>
          <p:cNvPr id="93187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B304A1B1-59A6-4F72-A058-D7B70B69CE33}" type="slidenum">
              <a:rPr lang="en-US" sz="1200"/>
              <a:pPr algn="r" eaLnBrk="1" hangingPunct="1"/>
              <a:t>12</a:t>
            </a:fld>
            <a:endParaRPr lang="en-US" sz="1200"/>
          </a:p>
        </p:txBody>
      </p:sp>
      <p:sp>
        <p:nvSpPr>
          <p:cNvPr id="9318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DB513080-C6C5-4EEA-9B62-1CA46AA29A26}" type="slidenum">
              <a:rPr lang="en-US" sz="1200">
                <a:latin typeface="Times New Roman" pitchFamily="18" charset="0"/>
              </a:rPr>
              <a:pPr algn="r" eaLnBrk="1" hangingPunct="1"/>
              <a:t>12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931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9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40F7D9C-1E67-492C-B1FA-7AA723641E19}" type="slidenum">
              <a:rPr lang="en-US" smtClean="0"/>
              <a:pPr eaLnBrk="1" hangingPunct="1"/>
              <a:t>13</a:t>
            </a:fld>
            <a:endParaRPr lang="en-US" smtClean="0"/>
          </a:p>
        </p:txBody>
      </p:sp>
      <p:sp>
        <p:nvSpPr>
          <p:cNvPr id="9421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E6FF1F96-9EE8-479D-AE66-BE924C28D8E3}" type="slidenum">
              <a:rPr lang="en-US" sz="1200"/>
              <a:pPr algn="r" eaLnBrk="1" hangingPunct="1"/>
              <a:t>13</a:t>
            </a:fld>
            <a:endParaRPr lang="en-US" sz="1200"/>
          </a:p>
        </p:txBody>
      </p:sp>
      <p:sp>
        <p:nvSpPr>
          <p:cNvPr id="9421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52EC503F-250C-4CE7-BA9E-2ECCBFD46A31}" type="slidenum">
              <a:rPr lang="en-US" sz="1200">
                <a:latin typeface="Times New Roman" pitchFamily="18" charset="0"/>
              </a:rPr>
              <a:pPr algn="r" eaLnBrk="1" hangingPunct="1"/>
              <a:t>13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942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B821D77-E9C5-4C27-9D04-B9676A568E94}" type="slidenum">
              <a:rPr lang="en-US" smtClean="0"/>
              <a:pPr eaLnBrk="1" hangingPunct="1"/>
              <a:t>21</a:t>
            </a:fld>
            <a:endParaRPr lang="en-US" smtClean="0"/>
          </a:p>
        </p:txBody>
      </p:sp>
      <p:sp>
        <p:nvSpPr>
          <p:cNvPr id="96259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374C5442-AF14-49E9-92C9-029AD9B975C3}" type="slidenum">
              <a:rPr lang="en-US" sz="1200"/>
              <a:pPr algn="r" eaLnBrk="1" hangingPunct="1"/>
              <a:t>21</a:t>
            </a:fld>
            <a:endParaRPr lang="en-US" sz="1200"/>
          </a:p>
        </p:txBody>
      </p:sp>
      <p:sp>
        <p:nvSpPr>
          <p:cNvPr id="9626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40D1D53C-7DA6-4197-A32D-6631EE778CED}" type="slidenum">
              <a:rPr lang="en-US" sz="1200">
                <a:latin typeface="Times New Roman" pitchFamily="18" charset="0"/>
              </a:rPr>
              <a:pPr algn="r" eaLnBrk="1" hangingPunct="1"/>
              <a:t>21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962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0DB10-3EA9-4573-85A8-FEBEEE2F30A1}" type="datetimeFigureOut">
              <a:rPr lang="en-GB" smtClean="0"/>
              <a:pPr/>
              <a:t>16/11/2011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8D511-F889-4718-B631-8AEB29216C9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635777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0DB10-3EA9-4573-85A8-FEBEEE2F30A1}" type="datetimeFigureOut">
              <a:rPr lang="en-GB" smtClean="0"/>
              <a:pPr/>
              <a:t>16/11/2011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8D511-F889-4718-B631-8AEB29216C9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656239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0DB10-3EA9-4573-85A8-FEBEEE2F30A1}" type="datetimeFigureOut">
              <a:rPr lang="en-GB" smtClean="0"/>
              <a:pPr/>
              <a:t>16/11/2011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8D511-F889-4718-B631-8AEB29216C9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669708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0DB10-3EA9-4573-85A8-FEBEEE2F30A1}" type="datetimeFigureOut">
              <a:rPr lang="en-GB" smtClean="0"/>
              <a:pPr/>
              <a:t>16/11/2011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8D511-F889-4718-B631-8AEB29216C9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157352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0DB10-3EA9-4573-85A8-FEBEEE2F30A1}" type="datetimeFigureOut">
              <a:rPr lang="en-GB" smtClean="0"/>
              <a:pPr/>
              <a:t>16/11/2011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8D511-F889-4718-B631-8AEB29216C9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428155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0DB10-3EA9-4573-85A8-FEBEEE2F30A1}" type="datetimeFigureOut">
              <a:rPr lang="en-GB" smtClean="0"/>
              <a:pPr/>
              <a:t>16/11/2011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8D511-F889-4718-B631-8AEB29216C9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074861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0DB10-3EA9-4573-85A8-FEBEEE2F30A1}" type="datetimeFigureOut">
              <a:rPr lang="en-GB" smtClean="0"/>
              <a:pPr/>
              <a:t>16/11/2011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8D511-F889-4718-B631-8AEB29216C9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805423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0DB10-3EA9-4573-85A8-FEBEEE2F30A1}" type="datetimeFigureOut">
              <a:rPr lang="en-GB" smtClean="0"/>
              <a:pPr/>
              <a:t>16/11/2011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8D511-F889-4718-B631-8AEB29216C9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75383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0DB10-3EA9-4573-85A8-FEBEEE2F30A1}" type="datetimeFigureOut">
              <a:rPr lang="en-GB" smtClean="0"/>
              <a:pPr/>
              <a:t>16/11/2011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8D511-F889-4718-B631-8AEB29216C9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909177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0DB10-3EA9-4573-85A8-FEBEEE2F30A1}" type="datetimeFigureOut">
              <a:rPr lang="en-GB" smtClean="0"/>
              <a:pPr/>
              <a:t>16/11/2011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8D511-F889-4718-B631-8AEB29216C9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776079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0DB10-3EA9-4573-85A8-FEBEEE2F30A1}" type="datetimeFigureOut">
              <a:rPr lang="en-GB" smtClean="0"/>
              <a:pPr/>
              <a:t>16/11/2011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8D511-F889-4718-B631-8AEB29216C9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245370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30DB10-3EA9-4573-85A8-FEBEEE2F30A1}" type="datetimeFigureOut">
              <a:rPr lang="en-GB" smtClean="0"/>
              <a:pPr/>
              <a:t>16/11/2011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08D511-F889-4718-B631-8AEB29216C9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989825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.doc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GB" dirty="0" smtClean="0"/>
              <a:t>Systemise your compliance management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5786" y="4429132"/>
            <a:ext cx="6986614" cy="1209668"/>
          </a:xfrm>
        </p:spPr>
        <p:txBody>
          <a:bodyPr/>
          <a:lstStyle/>
          <a:p>
            <a:pPr algn="l"/>
            <a:r>
              <a:rPr lang="en-GB" dirty="0" smtClean="0"/>
              <a:t>Peter Scott Consulting</a:t>
            </a:r>
          </a:p>
          <a:p>
            <a:pPr algn="l"/>
            <a:r>
              <a:rPr lang="en-GB" dirty="0" smtClean="0"/>
              <a:t>www.peterscottconsult.co.uk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639849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Footer Placeholder 4"/>
          <p:cNvSpPr txBox="1">
            <a:spLocks noGrp="1"/>
          </p:cNvSpPr>
          <p:nvPr/>
        </p:nvSpPr>
        <p:spPr bwMode="auto">
          <a:xfrm>
            <a:off x="3124200" y="6248400"/>
            <a:ext cx="2895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en-GB" sz="1400" dirty="0">
              <a:solidFill>
                <a:srgbClr val="002060"/>
              </a:solidFill>
              <a:latin typeface="Tahoma" pitchFamily="34" charset="0"/>
            </a:endParaRP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1150938" y="836613"/>
            <a:ext cx="7793037" cy="863600"/>
          </a:xfrm>
        </p:spPr>
        <p:txBody>
          <a:bodyPr anchor="b">
            <a:normAutofit fontScale="90000"/>
          </a:bodyPr>
          <a:lstStyle/>
          <a:p>
            <a:pPr algn="l" eaLnBrk="1" hangingPunct="1"/>
            <a:r>
              <a:rPr lang="en-GB" sz="2800" dirty="0" smtClean="0">
                <a:latin typeface="Verdana" pitchFamily="34" charset="0"/>
              </a:rPr>
              <a:t>Establishing the </a:t>
            </a:r>
            <a:r>
              <a:rPr lang="en-GB" sz="2800" b="1" dirty="0" smtClean="0">
                <a:latin typeface="Verdana" pitchFamily="34" charset="0"/>
              </a:rPr>
              <a:t>resources</a:t>
            </a:r>
            <a:r>
              <a:rPr lang="en-GB" sz="2800" dirty="0" smtClean="0">
                <a:latin typeface="Verdana" pitchFamily="34" charset="0"/>
              </a:rPr>
              <a:t> you will need to effectively manage your compliance</a:t>
            </a:r>
            <a:endParaRPr lang="en-US" sz="2800" dirty="0" smtClean="0">
              <a:latin typeface="Verdana" pitchFamily="34" charset="0"/>
            </a:endParaRPr>
          </a:p>
        </p:txBody>
      </p:sp>
      <p:sp>
        <p:nvSpPr>
          <p:cNvPr id="69636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4294967295"/>
          </p:nvPr>
        </p:nvSpPr>
        <p:spPr>
          <a:xfrm>
            <a:off x="1187450" y="1989138"/>
            <a:ext cx="7772400" cy="4114800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000" dirty="0" smtClean="0">
              <a:latin typeface="Verdana" pitchFamily="34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GB" sz="2000" dirty="0" smtClean="0">
                <a:latin typeface="Verdana" pitchFamily="34" charset="0"/>
              </a:rPr>
              <a:t>For example: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GB" sz="2000" dirty="0" smtClean="0">
              <a:latin typeface="Verdana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GB" sz="2000" dirty="0" smtClean="0">
                <a:latin typeface="Verdana" pitchFamily="34" charset="0"/>
              </a:rPr>
              <a:t>Internal or external?</a:t>
            </a:r>
          </a:p>
          <a:p>
            <a:pPr eaLnBrk="1" hangingPunct="1">
              <a:lnSpc>
                <a:spcPct val="90000"/>
              </a:lnSpc>
            </a:pPr>
            <a:r>
              <a:rPr lang="en-GB" sz="2000" dirty="0" smtClean="0">
                <a:latin typeface="Verdana" pitchFamily="34" charset="0"/>
              </a:rPr>
              <a:t>Part time partners or professionals?</a:t>
            </a:r>
          </a:p>
          <a:p>
            <a:pPr eaLnBrk="1" hangingPunct="1">
              <a:lnSpc>
                <a:spcPct val="90000"/>
              </a:lnSpc>
            </a:pPr>
            <a:r>
              <a:rPr lang="en-GB" sz="2000" dirty="0" smtClean="0">
                <a:latin typeface="Verdana" pitchFamily="34" charset="0"/>
              </a:rPr>
              <a:t>Paper records or use of IT</a:t>
            </a:r>
          </a:p>
          <a:p>
            <a:pPr eaLnBrk="1" hangingPunct="1">
              <a:lnSpc>
                <a:spcPct val="90000"/>
              </a:lnSpc>
            </a:pPr>
            <a:r>
              <a:rPr lang="en-GB" sz="2000" dirty="0" smtClean="0">
                <a:latin typeface="Verdana" pitchFamily="34" charset="0"/>
              </a:rPr>
              <a:t>If IT is used - bespoke or ‘off the peg’ systems?</a:t>
            </a:r>
          </a:p>
          <a:p>
            <a:pPr eaLnBrk="1" hangingPunct="1">
              <a:lnSpc>
                <a:spcPct val="90000"/>
              </a:lnSpc>
            </a:pPr>
            <a:endParaRPr lang="en-GB" sz="2000" dirty="0" smtClean="0">
              <a:latin typeface="Verdana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GB" sz="2000" dirty="0" smtClean="0">
              <a:latin typeface="Verdana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GB" sz="2000" dirty="0" smtClean="0">
              <a:latin typeface="Verdana" pitchFamily="34" charset="0"/>
            </a:endParaRPr>
          </a:p>
        </p:txBody>
      </p:sp>
      <p:sp>
        <p:nvSpPr>
          <p:cNvPr id="6963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en-GB" sz="2000">
              <a:latin typeface="Tahoma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95907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3600" dirty="0" smtClean="0"/>
              <a:t>Planning your resources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None/>
            </a:pPr>
            <a:endParaRPr lang="en-GB" sz="2400" dirty="0" smtClean="0">
              <a:latin typeface="Verdana" pitchFamily="34" charset="0"/>
            </a:endParaRPr>
          </a:p>
          <a:p>
            <a:pPr>
              <a:lnSpc>
                <a:spcPct val="90000"/>
              </a:lnSpc>
              <a:buNone/>
            </a:pPr>
            <a:r>
              <a:rPr lang="en-GB" sz="2400" dirty="0" smtClean="0">
                <a:latin typeface="Verdana" pitchFamily="34" charset="0"/>
              </a:rPr>
              <a:t>Carry out a cost / benefit analysis to </a:t>
            </a:r>
          </a:p>
          <a:p>
            <a:pPr>
              <a:lnSpc>
                <a:spcPct val="90000"/>
              </a:lnSpc>
              <a:buNone/>
            </a:pPr>
            <a:r>
              <a:rPr lang="en-GB" sz="2400" dirty="0" smtClean="0">
                <a:latin typeface="Verdana" pitchFamily="34" charset="0"/>
              </a:rPr>
              <a:t>establish </a:t>
            </a:r>
            <a:r>
              <a:rPr lang="en-GB" sz="2400" b="1" dirty="0" smtClean="0">
                <a:latin typeface="Verdana" pitchFamily="34" charset="0"/>
              </a:rPr>
              <a:t>the most resource effective </a:t>
            </a:r>
          </a:p>
          <a:p>
            <a:pPr>
              <a:lnSpc>
                <a:spcPct val="90000"/>
              </a:lnSpc>
              <a:buNone/>
            </a:pPr>
            <a:r>
              <a:rPr lang="en-GB" sz="2400" dirty="0" smtClean="0">
                <a:latin typeface="Verdana" pitchFamily="34" charset="0"/>
              </a:rPr>
              <a:t>method for you to manage your compliance risks  </a:t>
            </a:r>
            <a:endParaRPr lang="en-US" sz="2400" dirty="0" smtClean="0">
              <a:latin typeface="Verdana" pitchFamily="34" charset="0"/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138682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Footer Placeholder 4"/>
          <p:cNvSpPr txBox="1">
            <a:spLocks noGrp="1"/>
          </p:cNvSpPr>
          <p:nvPr/>
        </p:nvSpPr>
        <p:spPr bwMode="auto">
          <a:xfrm>
            <a:off x="3124200" y="6525344"/>
            <a:ext cx="2895600" cy="104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en-GB" sz="1400" dirty="0">
              <a:latin typeface="Tahoma" pitchFamily="34" charset="0"/>
            </a:endParaRPr>
          </a:p>
        </p:txBody>
      </p:sp>
      <p:sp>
        <p:nvSpPr>
          <p:cNvPr id="72707" name="Rectangle 5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b"/>
          <a:lstStyle/>
          <a:p>
            <a:pPr algn="l" eaLnBrk="1" hangingPunct="1"/>
            <a:r>
              <a:rPr lang="en-GB" sz="2800" dirty="0" smtClean="0">
                <a:latin typeface="Verdana" pitchFamily="34" charset="0"/>
              </a:rPr>
              <a:t>Where to start?</a:t>
            </a:r>
            <a:endParaRPr lang="en-US" sz="2800" dirty="0" smtClean="0">
              <a:latin typeface="Verdana" pitchFamily="34" charset="0"/>
            </a:endParaRPr>
          </a:p>
        </p:txBody>
      </p:sp>
      <p:sp>
        <p:nvSpPr>
          <p:cNvPr id="73732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4708525"/>
          </a:xfrm>
          <a:ln>
            <a:solidFill>
              <a:schemeClr val="accent1"/>
            </a:solidFill>
          </a:ln>
        </p:spPr>
        <p:txBody>
          <a:bodyPr>
            <a:normAutofit fontScale="55000" lnSpcReduction="20000"/>
          </a:bodyPr>
          <a:lstStyle/>
          <a:p>
            <a:pPr eaLnBrk="1" hangingPunct="1">
              <a:buFontTx/>
              <a:buNone/>
              <a:defRPr/>
            </a:pPr>
            <a:r>
              <a:rPr lang="en-GB" sz="2200" dirty="0" smtClean="0">
                <a:latin typeface="Verdana" pitchFamily="34" charset="0"/>
              </a:rPr>
              <a:t>A systematic approach is needed</a:t>
            </a:r>
          </a:p>
          <a:p>
            <a:pPr eaLnBrk="1" hangingPunct="1">
              <a:buFontTx/>
              <a:buNone/>
              <a:defRPr/>
            </a:pPr>
            <a:endParaRPr lang="en-GB" sz="2200" dirty="0" smtClean="0">
              <a:latin typeface="Verdana" pitchFamily="34" charset="0"/>
            </a:endParaRPr>
          </a:p>
          <a:p>
            <a:pPr eaLnBrk="1" hangingPunct="1">
              <a:buFontTx/>
              <a:buNone/>
              <a:defRPr/>
            </a:pPr>
            <a:endParaRPr lang="en-GB" sz="2100" dirty="0" smtClean="0">
              <a:latin typeface="Verdana" pitchFamily="34" charset="0"/>
            </a:endParaRPr>
          </a:p>
          <a:p>
            <a:pPr eaLnBrk="1" hangingPunct="1">
              <a:defRPr/>
            </a:pPr>
            <a:r>
              <a:rPr lang="en-GB" sz="2100" dirty="0" smtClean="0">
                <a:latin typeface="Verdana" pitchFamily="34" charset="0"/>
              </a:rPr>
              <a:t>Needs to be management driven, with top level buy-in</a:t>
            </a:r>
          </a:p>
          <a:p>
            <a:pPr eaLnBrk="1" hangingPunct="1">
              <a:defRPr/>
            </a:pPr>
            <a:endParaRPr lang="en-GB" sz="2100" dirty="0" smtClean="0">
              <a:latin typeface="Verdana" pitchFamily="34" charset="0"/>
            </a:endParaRPr>
          </a:p>
          <a:p>
            <a:pPr eaLnBrk="1" hangingPunct="1">
              <a:defRPr/>
            </a:pPr>
            <a:r>
              <a:rPr lang="en-GB" sz="2100" dirty="0" smtClean="0">
                <a:latin typeface="Verdana" pitchFamily="34" charset="0"/>
              </a:rPr>
              <a:t>Zero tolerance is required – no exceptions – just do it!</a:t>
            </a:r>
          </a:p>
          <a:p>
            <a:pPr eaLnBrk="1" hangingPunct="1">
              <a:defRPr/>
            </a:pPr>
            <a:endParaRPr lang="en-GB" sz="2100" dirty="0" smtClean="0">
              <a:latin typeface="Verdana" pitchFamily="34" charset="0"/>
            </a:endParaRPr>
          </a:p>
          <a:p>
            <a:pPr eaLnBrk="1" hangingPunct="1">
              <a:defRPr/>
            </a:pPr>
            <a:r>
              <a:rPr lang="en-GB" sz="2100" dirty="0" smtClean="0">
                <a:latin typeface="Verdana" pitchFamily="34" charset="0"/>
              </a:rPr>
              <a:t>Managing compliance risk needs to be seen as ‘everyone’s job’ – a mind set change is needed</a:t>
            </a:r>
          </a:p>
          <a:p>
            <a:pPr eaLnBrk="1" hangingPunct="1">
              <a:defRPr/>
            </a:pPr>
            <a:endParaRPr lang="en-GB" sz="2100" dirty="0" smtClean="0">
              <a:latin typeface="Verdana" pitchFamily="34" charset="0"/>
            </a:endParaRPr>
          </a:p>
          <a:p>
            <a:pPr eaLnBrk="1" hangingPunct="1">
              <a:defRPr/>
            </a:pPr>
            <a:r>
              <a:rPr lang="en-GB" sz="2100" dirty="0" smtClean="0">
                <a:latin typeface="Verdana" pitchFamily="34" charset="0"/>
              </a:rPr>
              <a:t>Need a ‘no blame’ culture to encourage disclosure</a:t>
            </a:r>
          </a:p>
          <a:p>
            <a:endParaRPr lang="en-GB" sz="2400" dirty="0" smtClean="0">
              <a:latin typeface="Verdana" pitchFamily="34" charset="0"/>
            </a:endParaRPr>
          </a:p>
          <a:p>
            <a:r>
              <a:rPr lang="en-GB" sz="2400" dirty="0" smtClean="0">
                <a:latin typeface="Verdana" pitchFamily="34" charset="0"/>
              </a:rPr>
              <a:t>Training and education programmes to build awareness and change mindsets</a:t>
            </a:r>
          </a:p>
          <a:p>
            <a:endParaRPr lang="en-GB" sz="2400" dirty="0" smtClean="0">
              <a:latin typeface="Verdana" pitchFamily="34" charset="0"/>
            </a:endParaRPr>
          </a:p>
          <a:p>
            <a:r>
              <a:rPr lang="en-GB" sz="2400" dirty="0" smtClean="0">
                <a:latin typeface="Verdana" pitchFamily="34" charset="0"/>
              </a:rPr>
              <a:t>Continuous and systematic monitoring and reporting</a:t>
            </a:r>
          </a:p>
          <a:p>
            <a:pPr eaLnBrk="1" hangingPunct="1">
              <a:defRPr/>
            </a:pPr>
            <a:endParaRPr lang="en-GB" sz="2100" dirty="0" smtClean="0">
              <a:latin typeface="Verdana" pitchFamily="34" charset="0"/>
            </a:endParaRPr>
          </a:p>
          <a:p>
            <a:pPr eaLnBrk="1" hangingPunct="1">
              <a:defRPr/>
            </a:pPr>
            <a:endParaRPr lang="en-GB" sz="2100" dirty="0" smtClean="0">
              <a:latin typeface="Verdana" pitchFamily="34" charset="0"/>
            </a:endParaRPr>
          </a:p>
          <a:p>
            <a:pPr eaLnBrk="1" hangingPunct="1">
              <a:defRPr/>
            </a:pPr>
            <a:endParaRPr lang="en-GB" sz="2100" dirty="0" smtClean="0">
              <a:latin typeface="Verdana" pitchFamily="34" charset="0"/>
            </a:endParaRPr>
          </a:p>
          <a:p>
            <a:pPr eaLnBrk="1" hangingPunct="1">
              <a:defRPr/>
            </a:pPr>
            <a:endParaRPr lang="en-GB" sz="2100" dirty="0" smtClean="0">
              <a:latin typeface="Verdana" pitchFamily="34" charset="0"/>
            </a:endParaRPr>
          </a:p>
          <a:p>
            <a:pPr eaLnBrk="1" hangingPunct="1">
              <a:defRPr/>
            </a:pPr>
            <a:endParaRPr lang="en-GB" sz="2100" dirty="0">
              <a:latin typeface="Verdana" pitchFamily="34" charset="0"/>
            </a:endParaRPr>
          </a:p>
          <a:p>
            <a:pPr eaLnBrk="1" hangingPunct="1">
              <a:defRPr/>
            </a:pPr>
            <a:endParaRPr lang="en-GB" sz="2100" b="1" dirty="0" smtClean="0">
              <a:solidFill>
                <a:srgbClr val="FF0000"/>
              </a:solidFill>
              <a:latin typeface="Verdana" pitchFamily="34" charset="0"/>
            </a:endParaRPr>
          </a:p>
          <a:p>
            <a:pPr marL="0" indent="0" eaLnBrk="1" hangingPunct="1">
              <a:buNone/>
              <a:defRPr/>
            </a:pPr>
            <a:r>
              <a:rPr lang="en-GB" sz="2100" dirty="0" smtClean="0">
                <a:solidFill>
                  <a:srgbClr val="FF0000"/>
                </a:solidFill>
                <a:latin typeface="Verdana" pitchFamily="34" charset="0"/>
              </a:rPr>
              <a:t>Otherwise everyone is </a:t>
            </a:r>
            <a:r>
              <a:rPr lang="en-GB" sz="2100" b="1" dirty="0" smtClean="0">
                <a:solidFill>
                  <a:srgbClr val="FF0000"/>
                </a:solidFill>
                <a:latin typeface="Verdana" pitchFamily="34" charset="0"/>
              </a:rPr>
              <a:t>at risk</a:t>
            </a:r>
          </a:p>
          <a:p>
            <a:pPr eaLnBrk="1" hangingPunct="1">
              <a:defRPr/>
            </a:pPr>
            <a:endParaRPr lang="en-GB" sz="1600" dirty="0" smtClean="0">
              <a:latin typeface="Verdana" pitchFamily="34" charset="0"/>
            </a:endParaRPr>
          </a:p>
          <a:p>
            <a:pPr eaLnBrk="1" hangingPunct="1">
              <a:buFontTx/>
              <a:buNone/>
              <a:defRPr/>
            </a:pPr>
            <a:endParaRPr lang="en-GB" sz="2000" dirty="0" smtClean="0">
              <a:latin typeface="Verdana" pitchFamily="34" charset="0"/>
            </a:endParaRPr>
          </a:p>
          <a:p>
            <a:pPr eaLnBrk="1" hangingPunct="1">
              <a:buFontTx/>
              <a:buNone/>
              <a:defRPr/>
            </a:pPr>
            <a:endParaRPr lang="en-GB" sz="2000" dirty="0" smtClean="0">
              <a:latin typeface="Verdana" pitchFamily="34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en-US" sz="2800" dirty="0" smtClean="0">
                <a:latin typeface="Verdana" pitchFamily="34" charset="0"/>
              </a:rPr>
              <a:t>  </a:t>
            </a:r>
          </a:p>
        </p:txBody>
      </p:sp>
    </p:spTree>
    <p:extLst>
      <p:ext uri="{BB962C8B-B14F-4D97-AF65-F5344CB8AC3E}">
        <p14:creationId xmlns="" xmlns:p14="http://schemas.microsoft.com/office/powerpoint/2010/main" val="373855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Footer Placeholder 4"/>
          <p:cNvSpPr txBox="1">
            <a:spLocks noGrp="1"/>
          </p:cNvSpPr>
          <p:nvPr/>
        </p:nvSpPr>
        <p:spPr bwMode="auto">
          <a:xfrm>
            <a:off x="3124200" y="6248400"/>
            <a:ext cx="2895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en-GB" sz="1400" dirty="0">
              <a:solidFill>
                <a:srgbClr val="002060"/>
              </a:solidFill>
              <a:latin typeface="Tahoma" pitchFamily="34" charset="0"/>
            </a:endParaRP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79425"/>
            <a:ext cx="8229600" cy="938213"/>
          </a:xfrm>
        </p:spPr>
        <p:txBody>
          <a:bodyPr anchor="b"/>
          <a:lstStyle/>
          <a:p>
            <a:pPr eaLnBrk="1" hangingPunct="1"/>
            <a:r>
              <a:rPr lang="en-GB" sz="2800" smtClean="0">
                <a:latin typeface="Verdana" pitchFamily="34" charset="0"/>
              </a:rPr>
              <a:t>A systematic approach is required</a:t>
            </a:r>
            <a:endParaRPr lang="en-US" sz="2800" smtClean="0">
              <a:latin typeface="Verdana" pitchFamily="34" charset="0"/>
            </a:endParaRPr>
          </a:p>
        </p:txBody>
      </p:sp>
      <p:sp>
        <p:nvSpPr>
          <p:cNvPr id="73732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endParaRPr lang="en-GB" sz="1800" dirty="0" smtClean="0">
              <a:latin typeface="Verdana" pitchFamily="34" charset="0"/>
            </a:endParaRPr>
          </a:p>
          <a:p>
            <a:pPr eaLnBrk="1" hangingPunct="1"/>
            <a:r>
              <a:rPr lang="en-GB" sz="1800" dirty="0" smtClean="0">
                <a:latin typeface="Verdana" pitchFamily="34" charset="0"/>
              </a:rPr>
              <a:t>Put in place a </a:t>
            </a:r>
            <a:r>
              <a:rPr lang="en-GB" sz="1800" b="1" dirty="0" smtClean="0">
                <a:latin typeface="Verdana" pitchFamily="34" charset="0"/>
              </a:rPr>
              <a:t>formal</a:t>
            </a:r>
            <a:r>
              <a:rPr lang="en-GB" sz="1800" dirty="0" smtClean="0">
                <a:latin typeface="Verdana" pitchFamily="34" charset="0"/>
              </a:rPr>
              <a:t> compliance risk </a:t>
            </a:r>
          </a:p>
          <a:p>
            <a:pPr eaLnBrk="1" hangingPunct="1">
              <a:buFontTx/>
              <a:buNone/>
            </a:pPr>
            <a:r>
              <a:rPr lang="en-GB" sz="1800" dirty="0" smtClean="0">
                <a:latin typeface="Verdana" pitchFamily="34" charset="0"/>
              </a:rPr>
              <a:t>    management process to identify and manage every area of compliance risk for the SRA Handbook and Code </a:t>
            </a:r>
          </a:p>
          <a:p>
            <a:pPr eaLnBrk="1" hangingPunct="1"/>
            <a:endParaRPr lang="en-GB" sz="1800" dirty="0" smtClean="0">
              <a:latin typeface="Verdana" pitchFamily="34" charset="0"/>
            </a:endParaRPr>
          </a:p>
          <a:p>
            <a:pPr eaLnBrk="1" hangingPunct="1"/>
            <a:r>
              <a:rPr lang="en-GB" sz="1800" dirty="0" smtClean="0">
                <a:latin typeface="Verdana" pitchFamily="34" charset="0"/>
              </a:rPr>
              <a:t>Establish a comprehensive database covering all compliance risk areas</a:t>
            </a:r>
          </a:p>
          <a:p>
            <a:pPr eaLnBrk="1" hangingPunct="1"/>
            <a:endParaRPr lang="en-GB" sz="1800" dirty="0" smtClean="0">
              <a:latin typeface="Verdana" pitchFamily="34" charset="0"/>
            </a:endParaRPr>
          </a:p>
          <a:p>
            <a:pPr eaLnBrk="1" hangingPunct="1"/>
            <a:r>
              <a:rPr lang="en-GB" sz="1800" dirty="0" smtClean="0">
                <a:latin typeface="Verdana" pitchFamily="34" charset="0"/>
              </a:rPr>
              <a:t>Standards such as Lexel and ISO 9000 are likely to  help </a:t>
            </a:r>
          </a:p>
          <a:p>
            <a:pPr eaLnBrk="1" hangingPunct="1"/>
            <a:endParaRPr lang="en-GB" sz="1800" dirty="0" smtClean="0">
              <a:latin typeface="Verdana" pitchFamily="34" charset="0"/>
            </a:endParaRPr>
          </a:p>
          <a:p>
            <a:pPr eaLnBrk="1" hangingPunct="1"/>
            <a:endParaRPr lang="en-GB" sz="2000" dirty="0" smtClean="0">
              <a:latin typeface="Verdana" pitchFamily="34" charset="0"/>
            </a:endParaRPr>
          </a:p>
          <a:p>
            <a:pPr eaLnBrk="1" hangingPunct="1">
              <a:buFontTx/>
              <a:buNone/>
            </a:pPr>
            <a:endParaRPr lang="en-GB" sz="2000" dirty="0" smtClean="0">
              <a:latin typeface="Verdana" pitchFamily="34" charset="0"/>
            </a:endParaRPr>
          </a:p>
          <a:p>
            <a:pPr eaLnBrk="1" hangingPunct="1">
              <a:buFontTx/>
              <a:buNone/>
            </a:pPr>
            <a:endParaRPr lang="en-US" sz="4400" dirty="0" smtClean="0">
              <a:latin typeface="Verdana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24243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1595438" y="332656"/>
            <a:ext cx="7183437" cy="648072"/>
          </a:xfrm>
        </p:spPr>
        <p:txBody>
          <a:bodyPr>
            <a:normAutofit fontScale="90000"/>
          </a:bodyPr>
          <a:lstStyle/>
          <a:p>
            <a:pPr algn="l"/>
            <a:r>
              <a:rPr lang="en-GB" sz="2400" dirty="0">
                <a:latin typeface="Verdana" pitchFamily="34" charset="0"/>
              </a:rPr>
              <a:t>Implementing a </a:t>
            </a:r>
            <a:r>
              <a:rPr lang="en-GB" sz="2400" dirty="0" smtClean="0">
                <a:latin typeface="Verdana" pitchFamily="34" charset="0"/>
              </a:rPr>
              <a:t>compliance risk management </a:t>
            </a:r>
            <a:r>
              <a:rPr lang="en-GB" sz="2400" dirty="0">
                <a:latin typeface="Verdana" pitchFamily="34" charset="0"/>
              </a:rPr>
              <a:t>Strategy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734173" y="1221522"/>
            <a:ext cx="3134539" cy="5318125"/>
            <a:chOff x="2142" y="803"/>
            <a:chExt cx="1628" cy="3440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2485" y="803"/>
              <a:ext cx="1218" cy="672"/>
              <a:chOff x="1277" y="841"/>
              <a:chExt cx="1218" cy="672"/>
            </a:xfrm>
          </p:grpSpPr>
          <p:sp>
            <p:nvSpPr>
              <p:cNvPr id="35845" name="Rectangle 5"/>
              <p:cNvSpPr>
                <a:spLocks noChangeArrowheads="1"/>
              </p:cNvSpPr>
              <p:nvPr/>
            </p:nvSpPr>
            <p:spPr bwMode="auto">
              <a:xfrm>
                <a:off x="1277" y="841"/>
                <a:ext cx="1218" cy="529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5846" name="Text Box 6"/>
              <p:cNvSpPr txBox="1">
                <a:spLocks noChangeArrowheads="1"/>
              </p:cNvSpPr>
              <p:nvPr/>
            </p:nvSpPr>
            <p:spPr bwMode="auto">
              <a:xfrm>
                <a:off x="1368" y="842"/>
                <a:ext cx="1058" cy="6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GB" sz="1400" b="1">
                    <a:latin typeface="Century725 BT" charset="0"/>
                  </a:rPr>
                  <a:t>DIAGNOSIS</a:t>
                </a:r>
              </a:p>
              <a:p>
                <a:pPr algn="ctr">
                  <a:spcBef>
                    <a:spcPct val="50000"/>
                  </a:spcBef>
                </a:pPr>
                <a:r>
                  <a:rPr lang="en-GB" sz="1200">
                    <a:latin typeface="Century725 BT" charset="0"/>
                  </a:rPr>
                  <a:t>Identification and assessment</a:t>
                </a:r>
              </a:p>
              <a:p>
                <a:pPr algn="ctr">
                  <a:spcBef>
                    <a:spcPct val="50000"/>
                  </a:spcBef>
                </a:pPr>
                <a:endParaRPr lang="en-GB" sz="1200">
                  <a:latin typeface="Century725 BT" charset="0"/>
                </a:endParaRPr>
              </a:p>
            </p:txBody>
          </p:sp>
        </p:grpSp>
        <p:grpSp>
          <p:nvGrpSpPr>
            <p:cNvPr id="4" name="Group 7"/>
            <p:cNvGrpSpPr>
              <a:grpSpLocks/>
            </p:cNvGrpSpPr>
            <p:nvPr/>
          </p:nvGrpSpPr>
          <p:grpSpPr bwMode="auto">
            <a:xfrm>
              <a:off x="2497" y="1551"/>
              <a:ext cx="1226" cy="670"/>
              <a:chOff x="1280" y="1495"/>
              <a:chExt cx="1226" cy="670"/>
            </a:xfrm>
          </p:grpSpPr>
          <p:sp>
            <p:nvSpPr>
              <p:cNvPr id="35848" name="Rectangle 8"/>
              <p:cNvSpPr>
                <a:spLocks noChangeArrowheads="1"/>
              </p:cNvSpPr>
              <p:nvPr/>
            </p:nvSpPr>
            <p:spPr bwMode="auto">
              <a:xfrm>
                <a:off x="1280" y="1501"/>
                <a:ext cx="1226" cy="529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5849" name="Text Box 9"/>
              <p:cNvSpPr txBox="1">
                <a:spLocks noChangeArrowheads="1"/>
              </p:cNvSpPr>
              <p:nvPr/>
            </p:nvSpPr>
            <p:spPr bwMode="auto">
              <a:xfrm>
                <a:off x="1363" y="1495"/>
                <a:ext cx="1058" cy="67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GB" sz="1400" b="1">
                    <a:latin typeface="Century725 BT" charset="0"/>
                  </a:rPr>
                  <a:t>MITIGATION</a:t>
                </a:r>
              </a:p>
              <a:p>
                <a:pPr algn="ctr">
                  <a:spcBef>
                    <a:spcPct val="50000"/>
                  </a:spcBef>
                </a:pPr>
                <a:r>
                  <a:rPr lang="en-GB" sz="1200">
                    <a:latin typeface="Century725 BT" charset="0"/>
                  </a:rPr>
                  <a:t>Control, transfer and avoidance</a:t>
                </a:r>
              </a:p>
              <a:p>
                <a:pPr algn="ctr">
                  <a:spcBef>
                    <a:spcPct val="50000"/>
                  </a:spcBef>
                </a:pPr>
                <a:endParaRPr lang="en-GB" sz="1200">
                  <a:latin typeface="Century725 BT" charset="0"/>
                </a:endParaRPr>
              </a:p>
            </p:txBody>
          </p:sp>
        </p:grpSp>
        <p:grpSp>
          <p:nvGrpSpPr>
            <p:cNvPr id="5" name="Group 10"/>
            <p:cNvGrpSpPr>
              <a:grpSpLocks/>
            </p:cNvGrpSpPr>
            <p:nvPr/>
          </p:nvGrpSpPr>
          <p:grpSpPr bwMode="auto">
            <a:xfrm>
              <a:off x="2493" y="2319"/>
              <a:ext cx="1247" cy="593"/>
              <a:chOff x="1275" y="2181"/>
              <a:chExt cx="1247" cy="593"/>
            </a:xfrm>
          </p:grpSpPr>
          <p:sp>
            <p:nvSpPr>
              <p:cNvPr id="35851" name="Rectangle 11"/>
              <p:cNvSpPr>
                <a:spLocks noChangeArrowheads="1"/>
              </p:cNvSpPr>
              <p:nvPr/>
            </p:nvSpPr>
            <p:spPr bwMode="auto">
              <a:xfrm>
                <a:off x="1281" y="2181"/>
                <a:ext cx="1237" cy="529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5852" name="Text Box 12"/>
              <p:cNvSpPr txBox="1">
                <a:spLocks noChangeArrowheads="1"/>
              </p:cNvSpPr>
              <p:nvPr/>
            </p:nvSpPr>
            <p:spPr bwMode="auto">
              <a:xfrm>
                <a:off x="1275" y="2193"/>
                <a:ext cx="1247" cy="58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GB" sz="1400" b="1">
                    <a:latin typeface="Century725 BT" charset="0"/>
                  </a:rPr>
                  <a:t>MONITORING</a:t>
                </a:r>
              </a:p>
              <a:p>
                <a:pPr algn="ctr">
                  <a:spcBef>
                    <a:spcPct val="50000"/>
                  </a:spcBef>
                </a:pPr>
                <a:r>
                  <a:rPr lang="en-GB" sz="1200">
                    <a:latin typeface="Century725 BT" charset="0"/>
                  </a:rPr>
                  <a:t>Auditing, tracking and reporting</a:t>
                </a:r>
              </a:p>
              <a:p>
                <a:pPr algn="ctr">
                  <a:spcBef>
                    <a:spcPct val="50000"/>
                  </a:spcBef>
                </a:pPr>
                <a:endParaRPr lang="en-GB" sz="1400">
                  <a:latin typeface="Verdana" pitchFamily="34" charset="0"/>
                </a:endParaRPr>
              </a:p>
            </p:txBody>
          </p:sp>
        </p:grpSp>
        <p:grpSp>
          <p:nvGrpSpPr>
            <p:cNvPr id="6" name="Group 13"/>
            <p:cNvGrpSpPr>
              <a:grpSpLocks/>
            </p:cNvGrpSpPr>
            <p:nvPr/>
          </p:nvGrpSpPr>
          <p:grpSpPr bwMode="auto">
            <a:xfrm>
              <a:off x="2142" y="2999"/>
              <a:ext cx="1628" cy="340"/>
              <a:chOff x="2492" y="2829"/>
              <a:chExt cx="1628" cy="340"/>
            </a:xfrm>
          </p:grpSpPr>
          <p:sp>
            <p:nvSpPr>
              <p:cNvPr id="35854" name="Rectangle 14"/>
              <p:cNvSpPr>
                <a:spLocks noChangeArrowheads="1"/>
              </p:cNvSpPr>
              <p:nvPr/>
            </p:nvSpPr>
            <p:spPr bwMode="auto">
              <a:xfrm>
                <a:off x="2849" y="2829"/>
                <a:ext cx="1237" cy="3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5855" name="Text Box 15"/>
              <p:cNvSpPr txBox="1">
                <a:spLocks noChangeArrowheads="1"/>
              </p:cNvSpPr>
              <p:nvPr/>
            </p:nvSpPr>
            <p:spPr bwMode="auto">
              <a:xfrm>
                <a:off x="2492" y="2889"/>
                <a:ext cx="1628" cy="19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GB" sz="1400" dirty="0" smtClean="0">
                    <a:latin typeface="Century725 BT" charset="0"/>
                  </a:rPr>
                  <a:t>           When </a:t>
                </a:r>
                <a:r>
                  <a:rPr lang="en-GB" sz="1400" dirty="0">
                    <a:latin typeface="Century725 BT" charset="0"/>
                  </a:rPr>
                  <a:t>a risk crystallises</a:t>
                </a:r>
              </a:p>
            </p:txBody>
          </p:sp>
        </p:grpSp>
        <p:grpSp>
          <p:nvGrpSpPr>
            <p:cNvPr id="7" name="Group 16"/>
            <p:cNvGrpSpPr>
              <a:grpSpLocks/>
            </p:cNvGrpSpPr>
            <p:nvPr/>
          </p:nvGrpSpPr>
          <p:grpSpPr bwMode="auto">
            <a:xfrm>
              <a:off x="2452" y="3556"/>
              <a:ext cx="1284" cy="687"/>
              <a:chOff x="1205" y="3595"/>
              <a:chExt cx="1284" cy="687"/>
            </a:xfrm>
          </p:grpSpPr>
          <p:sp>
            <p:nvSpPr>
              <p:cNvPr id="35857" name="Rectangle 17"/>
              <p:cNvSpPr>
                <a:spLocks noChangeArrowheads="1"/>
              </p:cNvSpPr>
              <p:nvPr/>
            </p:nvSpPr>
            <p:spPr bwMode="auto">
              <a:xfrm>
                <a:off x="1252" y="3595"/>
                <a:ext cx="1237" cy="529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5858" name="Text Box 18"/>
              <p:cNvSpPr txBox="1">
                <a:spLocks noChangeArrowheads="1"/>
              </p:cNvSpPr>
              <p:nvPr/>
            </p:nvSpPr>
            <p:spPr bwMode="auto">
              <a:xfrm>
                <a:off x="1205" y="3611"/>
                <a:ext cx="1271" cy="6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GB" sz="1400" b="1" dirty="0">
                    <a:latin typeface="Century725 BT" charset="0"/>
                  </a:rPr>
                  <a:t>LIMITATION</a:t>
                </a:r>
              </a:p>
              <a:p>
                <a:pPr algn="ctr">
                  <a:spcBef>
                    <a:spcPct val="50000"/>
                  </a:spcBef>
                </a:pPr>
                <a:r>
                  <a:rPr lang="en-GB" sz="1200" dirty="0">
                    <a:latin typeface="Century725 BT" charset="0"/>
                  </a:rPr>
                  <a:t>Minimising the effect of crystallised risks</a:t>
                </a:r>
              </a:p>
              <a:p>
                <a:pPr algn="ctr">
                  <a:spcBef>
                    <a:spcPct val="50000"/>
                  </a:spcBef>
                </a:pPr>
                <a:endParaRPr lang="en-GB" sz="1200" dirty="0">
                  <a:latin typeface="Century725 BT" charset="0"/>
                </a:endParaRPr>
              </a:p>
            </p:txBody>
          </p:sp>
        </p:grpSp>
        <p:sp>
          <p:nvSpPr>
            <p:cNvPr id="35859" name="AutoShape 19"/>
            <p:cNvSpPr>
              <a:spLocks noChangeArrowheads="1"/>
            </p:cNvSpPr>
            <p:nvPr/>
          </p:nvSpPr>
          <p:spPr bwMode="auto">
            <a:xfrm>
              <a:off x="3020" y="1349"/>
              <a:ext cx="151" cy="189"/>
            </a:xfrm>
            <a:prstGeom prst="downArrow">
              <a:avLst>
                <a:gd name="adj1" fmla="val 50000"/>
                <a:gd name="adj2" fmla="val 31291"/>
              </a:avLst>
            </a:prstGeom>
            <a:solidFill>
              <a:srgbClr val="7F8EA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5860" name="AutoShape 20"/>
            <p:cNvSpPr>
              <a:spLocks noChangeArrowheads="1"/>
            </p:cNvSpPr>
            <p:nvPr/>
          </p:nvSpPr>
          <p:spPr bwMode="auto">
            <a:xfrm>
              <a:off x="3022" y="2114"/>
              <a:ext cx="151" cy="189"/>
            </a:xfrm>
            <a:prstGeom prst="downArrow">
              <a:avLst>
                <a:gd name="adj1" fmla="val 50000"/>
                <a:gd name="adj2" fmla="val 31291"/>
              </a:avLst>
            </a:prstGeom>
            <a:solidFill>
              <a:srgbClr val="7F8EA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5861" name="AutoShape 21"/>
            <p:cNvSpPr>
              <a:spLocks noChangeArrowheads="1"/>
            </p:cNvSpPr>
            <p:nvPr/>
          </p:nvSpPr>
          <p:spPr bwMode="auto">
            <a:xfrm>
              <a:off x="3042" y="3363"/>
              <a:ext cx="151" cy="189"/>
            </a:xfrm>
            <a:prstGeom prst="downArrow">
              <a:avLst>
                <a:gd name="adj1" fmla="val 50000"/>
                <a:gd name="adj2" fmla="val 31291"/>
              </a:avLst>
            </a:prstGeom>
            <a:solidFill>
              <a:srgbClr val="7F8EA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="" xmlns:p14="http://schemas.microsoft.com/office/powerpoint/2010/main" val="2072716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1168400" y="471488"/>
            <a:ext cx="7289800" cy="658812"/>
          </a:xfrm>
        </p:spPr>
        <p:txBody>
          <a:bodyPr>
            <a:normAutofit fontScale="90000"/>
          </a:bodyPr>
          <a:lstStyle/>
          <a:p>
            <a:r>
              <a:rPr lang="en-GB" sz="2800">
                <a:latin typeface="Verdana" pitchFamily="34" charset="0"/>
              </a:rPr>
              <a:t>Use of risk management tools?</a:t>
            </a:r>
            <a:r>
              <a:rPr lang="en-GB"/>
              <a:t> 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6550" y="1989138"/>
            <a:ext cx="6629400" cy="4356100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GB" sz="2000">
                <a:latin typeface="Verdana" pitchFamily="34" charset="0"/>
              </a:rPr>
              <a:t>Use an integrated risk management system to quantify, assess and control risk by :</a:t>
            </a:r>
          </a:p>
          <a:p>
            <a:pPr lvl="1"/>
            <a:r>
              <a:rPr lang="en-GB" sz="2000">
                <a:latin typeface="Verdana" pitchFamily="34" charset="0"/>
              </a:rPr>
              <a:t>streamlining diagnosis, mitigation and monitoring</a:t>
            </a:r>
          </a:p>
          <a:p>
            <a:pPr lvl="1"/>
            <a:r>
              <a:rPr lang="en-GB" sz="2000">
                <a:latin typeface="Verdana" pitchFamily="34" charset="0"/>
              </a:rPr>
              <a:t>embedding common risk management procedures</a:t>
            </a:r>
          </a:p>
          <a:p>
            <a:pPr lvl="1"/>
            <a:r>
              <a:rPr lang="en-GB" sz="2000">
                <a:latin typeface="Verdana" pitchFamily="34" charset="0"/>
              </a:rPr>
              <a:t>providing information access to all who need it</a:t>
            </a:r>
          </a:p>
          <a:p>
            <a:pPr lvl="1"/>
            <a:r>
              <a:rPr lang="en-GB" sz="2000">
                <a:latin typeface="Verdana" pitchFamily="34" charset="0"/>
              </a:rPr>
              <a:t>creating and maintaining one central, up to date risk database</a:t>
            </a:r>
          </a:p>
        </p:txBody>
      </p:sp>
    </p:spTree>
    <p:extLst>
      <p:ext uri="{BB962C8B-B14F-4D97-AF65-F5344CB8AC3E}">
        <p14:creationId xmlns="" xmlns:p14="http://schemas.microsoft.com/office/powerpoint/2010/main" val="39747263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666530"/>
          </a:xfrm>
        </p:spPr>
        <p:txBody>
          <a:bodyPr>
            <a:normAutofit/>
          </a:bodyPr>
          <a:lstStyle/>
          <a:p>
            <a:pPr algn="l"/>
            <a:r>
              <a:rPr lang="en-GB" sz="3200" dirty="0" smtClean="0"/>
              <a:t>Identifying and assessing your compliance risks</a:t>
            </a:r>
            <a:endParaRPr lang="en-GB" sz="3200" dirty="0"/>
          </a:p>
        </p:txBody>
      </p:sp>
    </p:spTree>
    <p:extLst>
      <p:ext uri="{BB962C8B-B14F-4D97-AF65-F5344CB8AC3E}">
        <p14:creationId xmlns="" xmlns:p14="http://schemas.microsoft.com/office/powerpoint/2010/main" val="5700290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/>
          <p:cNvSpPr>
            <a:spLocks noGrp="1" noChangeArrowheads="1"/>
          </p:cNvSpPr>
          <p:nvPr>
            <p:ph type="title"/>
          </p:nvPr>
        </p:nvSpPr>
        <p:spPr>
          <a:xfrm>
            <a:off x="1168400" y="471488"/>
            <a:ext cx="7289800" cy="1012825"/>
          </a:xfrm>
        </p:spPr>
        <p:txBody>
          <a:bodyPr/>
          <a:lstStyle/>
          <a:p>
            <a:pPr eaLnBrk="1" hangingPunct="1"/>
            <a:r>
              <a:rPr lang="en-GB" sz="2800" dirty="0" smtClean="0">
                <a:latin typeface="Verdana" pitchFamily="34" charset="0"/>
              </a:rPr>
              <a:t>Compliance Risk Mapping</a:t>
            </a:r>
            <a:br>
              <a:rPr lang="en-GB" sz="2800" dirty="0" smtClean="0">
                <a:latin typeface="Verdana" pitchFamily="34" charset="0"/>
              </a:rPr>
            </a:br>
            <a:endParaRPr lang="en-GB" sz="2800" dirty="0" smtClean="0">
              <a:latin typeface="Verdana" pitchFamily="34" charset="0"/>
            </a:endParaRPr>
          </a:p>
        </p:txBody>
      </p:sp>
      <p:graphicFrame>
        <p:nvGraphicFramePr>
          <p:cNvPr id="198659" name="Object 3"/>
          <p:cNvGraphicFramePr>
            <a:graphicFrameLocks noChangeAspect="1"/>
          </p:cNvGraphicFramePr>
          <p:nvPr/>
        </p:nvGraphicFramePr>
        <p:xfrm>
          <a:off x="1619250" y="2060575"/>
          <a:ext cx="7165975" cy="2747963"/>
        </p:xfrm>
        <a:graphic>
          <a:graphicData uri="http://schemas.openxmlformats.org/presentationml/2006/ole">
            <p:oleObj spid="_x0000_s3081" name="Document" r:id="rId3" imgW="5876544" imgH="1917192" progId="Word.Document.8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1085595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86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8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658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168400" y="471488"/>
            <a:ext cx="7289800" cy="1085850"/>
          </a:xfrm>
        </p:spPr>
        <p:txBody>
          <a:bodyPr>
            <a:normAutofit/>
          </a:bodyPr>
          <a:lstStyle/>
          <a:p>
            <a:pPr algn="l" eaLnBrk="1" hangingPunct="1"/>
            <a:r>
              <a:rPr lang="en-GB" sz="2400" dirty="0" smtClean="0">
                <a:latin typeface="Verdana" pitchFamily="34" charset="0"/>
              </a:rPr>
              <a:t>Compliance risk identification and assessment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38300" y="1773238"/>
            <a:ext cx="6819900" cy="3956050"/>
          </a:xfrm>
        </p:spPr>
        <p:txBody>
          <a:bodyPr/>
          <a:lstStyle/>
          <a:p>
            <a:pPr eaLnBrk="1" hangingPunct="1"/>
            <a:endParaRPr lang="en-GB" sz="2800" dirty="0" smtClean="0">
              <a:latin typeface="Verdana" pitchFamily="34" charset="0"/>
            </a:endParaRPr>
          </a:p>
          <a:p>
            <a:pPr eaLnBrk="1" hangingPunct="1"/>
            <a:r>
              <a:rPr lang="en-GB" sz="2800" dirty="0" smtClean="0">
                <a:latin typeface="Verdana" pitchFamily="34" charset="0"/>
              </a:rPr>
              <a:t>Incidence - probability</a:t>
            </a:r>
          </a:p>
          <a:p>
            <a:pPr eaLnBrk="1" hangingPunct="1"/>
            <a:r>
              <a:rPr lang="en-GB" sz="2800" dirty="0" smtClean="0">
                <a:latin typeface="Verdana" pitchFamily="34" charset="0"/>
              </a:rPr>
              <a:t>Impact - severity</a:t>
            </a:r>
          </a:p>
        </p:txBody>
      </p:sp>
    </p:spTree>
    <p:extLst>
      <p:ext uri="{BB962C8B-B14F-4D97-AF65-F5344CB8AC3E}">
        <p14:creationId xmlns="" xmlns:p14="http://schemas.microsoft.com/office/powerpoint/2010/main" val="19601995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168400" y="471488"/>
            <a:ext cx="7289800" cy="658812"/>
          </a:xfrm>
        </p:spPr>
        <p:txBody>
          <a:bodyPr/>
          <a:lstStyle/>
          <a:p>
            <a:pPr algn="l"/>
            <a:r>
              <a:rPr lang="en-GB" sz="2800" dirty="0" smtClean="0">
                <a:latin typeface="Verdana" pitchFamily="34" charset="0"/>
              </a:rPr>
              <a:t>Some examples </a:t>
            </a:r>
            <a:r>
              <a:rPr lang="en-GB" sz="2800" dirty="0">
                <a:latin typeface="Verdana" pitchFamily="34" charset="0"/>
              </a:rPr>
              <a:t>of </a:t>
            </a:r>
            <a:r>
              <a:rPr lang="en-GB" sz="2800" dirty="0" smtClean="0">
                <a:latin typeface="Verdana" pitchFamily="34" charset="0"/>
              </a:rPr>
              <a:t>compliance risks</a:t>
            </a:r>
            <a:endParaRPr lang="en-GB" sz="2800" dirty="0">
              <a:latin typeface="Verdana" pitchFamily="34" charset="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38300" y="1419225"/>
            <a:ext cx="6819900" cy="4310063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endParaRPr lang="en-GB" sz="1800" dirty="0">
              <a:latin typeface="Verdana" pitchFamily="34" charset="0"/>
            </a:endParaRPr>
          </a:p>
          <a:p>
            <a:pPr>
              <a:lnSpc>
                <a:spcPct val="80000"/>
              </a:lnSpc>
            </a:pPr>
            <a:r>
              <a:rPr lang="en-GB" sz="1800" dirty="0">
                <a:latin typeface="Verdana" pitchFamily="34" charset="0"/>
              </a:rPr>
              <a:t>Lack of management commitment to best practice and </a:t>
            </a:r>
            <a:r>
              <a:rPr lang="en-GB" sz="1800" dirty="0" smtClean="0">
                <a:latin typeface="Verdana" pitchFamily="34" charset="0"/>
              </a:rPr>
              <a:t>compliance risk </a:t>
            </a:r>
            <a:r>
              <a:rPr lang="en-GB" sz="1800" dirty="0">
                <a:latin typeface="Verdana" pitchFamily="34" charset="0"/>
              </a:rPr>
              <a:t>management</a:t>
            </a:r>
          </a:p>
          <a:p>
            <a:pPr>
              <a:lnSpc>
                <a:spcPct val="80000"/>
              </a:lnSpc>
            </a:pPr>
            <a:r>
              <a:rPr lang="en-GB" sz="1800" dirty="0">
                <a:latin typeface="Verdana" pitchFamily="34" charset="0"/>
              </a:rPr>
              <a:t>Lack of knowledge by management </a:t>
            </a:r>
          </a:p>
          <a:p>
            <a:pPr>
              <a:lnSpc>
                <a:spcPct val="80000"/>
              </a:lnSpc>
            </a:pPr>
            <a:r>
              <a:rPr lang="en-GB" sz="1800" dirty="0">
                <a:latin typeface="Verdana" pitchFamily="34" charset="0"/>
              </a:rPr>
              <a:t>Lack of supervision</a:t>
            </a:r>
          </a:p>
          <a:p>
            <a:pPr>
              <a:lnSpc>
                <a:spcPct val="80000"/>
              </a:lnSpc>
            </a:pPr>
            <a:r>
              <a:rPr lang="en-GB" sz="1800" dirty="0">
                <a:latin typeface="Verdana" pitchFamily="34" charset="0"/>
              </a:rPr>
              <a:t>High risk work</a:t>
            </a:r>
          </a:p>
          <a:p>
            <a:pPr>
              <a:lnSpc>
                <a:spcPct val="80000"/>
              </a:lnSpc>
            </a:pPr>
            <a:r>
              <a:rPr lang="en-GB" sz="1800" dirty="0" smtClean="0">
                <a:latin typeface="Verdana" pitchFamily="34" charset="0"/>
              </a:rPr>
              <a:t>Lack of client </a:t>
            </a:r>
            <a:r>
              <a:rPr lang="en-GB" sz="1800" dirty="0">
                <a:latin typeface="Verdana" pitchFamily="34" charset="0"/>
              </a:rPr>
              <a:t>vetting / fraud</a:t>
            </a:r>
          </a:p>
          <a:p>
            <a:pPr>
              <a:lnSpc>
                <a:spcPct val="80000"/>
              </a:lnSpc>
            </a:pPr>
            <a:r>
              <a:rPr lang="en-GB" sz="1800" dirty="0" smtClean="0">
                <a:latin typeface="Verdana" pitchFamily="34" charset="0"/>
              </a:rPr>
              <a:t>Lack of client </a:t>
            </a:r>
            <a:r>
              <a:rPr lang="en-GB" sz="1800" dirty="0">
                <a:latin typeface="Verdana" pitchFamily="34" charset="0"/>
              </a:rPr>
              <a:t>care / matter care</a:t>
            </a:r>
          </a:p>
          <a:p>
            <a:pPr>
              <a:lnSpc>
                <a:spcPct val="80000"/>
              </a:lnSpc>
            </a:pPr>
            <a:r>
              <a:rPr lang="en-GB" sz="1800" dirty="0" smtClean="0">
                <a:latin typeface="Verdana" pitchFamily="34" charset="0"/>
              </a:rPr>
              <a:t>Lack of resource </a:t>
            </a:r>
            <a:r>
              <a:rPr lang="en-GB" sz="1800" dirty="0">
                <a:latin typeface="Verdana" pitchFamily="34" charset="0"/>
              </a:rPr>
              <a:t>capability</a:t>
            </a:r>
          </a:p>
          <a:p>
            <a:pPr>
              <a:lnSpc>
                <a:spcPct val="80000"/>
              </a:lnSpc>
            </a:pPr>
            <a:r>
              <a:rPr lang="en-GB" sz="1800" dirty="0">
                <a:latin typeface="Verdana" pitchFamily="34" charset="0"/>
              </a:rPr>
              <a:t>Lack of </a:t>
            </a:r>
            <a:r>
              <a:rPr lang="en-GB" sz="1800" dirty="0" smtClean="0">
                <a:latin typeface="Verdana" pitchFamily="34" charset="0"/>
              </a:rPr>
              <a:t>knowledge / expertise / experience</a:t>
            </a:r>
            <a:endParaRPr lang="en-GB" sz="1800" dirty="0">
              <a:latin typeface="Verdana" pitchFamily="34" charset="0"/>
            </a:endParaRPr>
          </a:p>
          <a:p>
            <a:pPr>
              <a:lnSpc>
                <a:spcPct val="80000"/>
              </a:lnSpc>
            </a:pPr>
            <a:r>
              <a:rPr lang="en-GB" sz="1800" dirty="0">
                <a:latin typeface="Verdana" pitchFamily="34" charset="0"/>
              </a:rPr>
              <a:t>Precedents / multiple use of advice</a:t>
            </a:r>
          </a:p>
          <a:p>
            <a:pPr>
              <a:lnSpc>
                <a:spcPct val="80000"/>
              </a:lnSpc>
            </a:pPr>
            <a:r>
              <a:rPr lang="en-GB" sz="1800" dirty="0">
                <a:latin typeface="Verdana" pitchFamily="34" charset="0"/>
              </a:rPr>
              <a:t>International work / overseas </a:t>
            </a:r>
            <a:r>
              <a:rPr lang="en-GB" sz="1800" dirty="0" smtClean="0">
                <a:latin typeface="Verdana" pitchFamily="34" charset="0"/>
              </a:rPr>
              <a:t>offices</a:t>
            </a:r>
          </a:p>
          <a:p>
            <a:pPr>
              <a:lnSpc>
                <a:spcPct val="80000"/>
              </a:lnSpc>
            </a:pPr>
            <a:r>
              <a:rPr lang="en-GB" sz="1800" dirty="0" smtClean="0">
                <a:latin typeface="Verdana" pitchFamily="34" charset="0"/>
              </a:rPr>
              <a:t>Mergers </a:t>
            </a:r>
            <a:endParaRPr lang="en-GB" sz="1800" dirty="0">
              <a:latin typeface="Verdana" pitchFamily="34" charset="0"/>
            </a:endParaRPr>
          </a:p>
          <a:p>
            <a:pPr>
              <a:lnSpc>
                <a:spcPct val="80000"/>
              </a:lnSpc>
            </a:pPr>
            <a:endParaRPr lang="en-GB" sz="2000" dirty="0">
              <a:latin typeface="Verdana" pitchFamily="34" charset="0"/>
            </a:endParaRPr>
          </a:p>
          <a:p>
            <a:pPr>
              <a:lnSpc>
                <a:spcPct val="80000"/>
              </a:lnSpc>
            </a:pPr>
            <a:endParaRPr lang="en-GB" sz="2000" dirty="0">
              <a:latin typeface="Verdana" pitchFamily="34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GB" sz="2000" dirty="0">
              <a:latin typeface="Verdana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94624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/>
              <a:t>Why </a:t>
            </a:r>
            <a:r>
              <a:rPr lang="en-GB" sz="3600"/>
              <a:t>manage </a:t>
            </a:r>
            <a:r>
              <a:rPr lang="en-GB" sz="3600" smtClean="0"/>
              <a:t>compliance </a:t>
            </a:r>
            <a:r>
              <a:rPr lang="en-GB" sz="3600" dirty="0"/>
              <a:t>risks?</a:t>
            </a:r>
            <a:endParaRPr lang="en-US" sz="3600" dirty="0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n-GB" i="1"/>
          </a:p>
          <a:p>
            <a:pPr>
              <a:buFont typeface="Wingdings" pitchFamily="2" charset="2"/>
              <a:buNone/>
            </a:pPr>
            <a:r>
              <a:rPr lang="en-GB" i="1"/>
              <a:t>“The pursuit of excellence, with the aim of doing things better for the clients”</a:t>
            </a:r>
          </a:p>
          <a:p>
            <a:pPr>
              <a:buFont typeface="Wingdings" pitchFamily="2" charset="2"/>
              <a:buNone/>
            </a:pPr>
            <a:endParaRPr lang="en-GB" i="1"/>
          </a:p>
          <a:p>
            <a:pPr>
              <a:buFont typeface="Wingdings" pitchFamily="2" charset="2"/>
              <a:buNone/>
            </a:pPr>
            <a:endParaRPr lang="en-GB"/>
          </a:p>
          <a:p>
            <a:pPr>
              <a:buFont typeface="Wingdings" pitchFamily="2" charset="2"/>
              <a:buNone/>
            </a:pPr>
            <a:r>
              <a:rPr lang="en-GB" sz="2400"/>
              <a:t>Director of Risk of a ‘top ten’ UK law firm</a:t>
            </a:r>
            <a:r>
              <a:rPr lang="en-GB"/>
              <a:t>  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26191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2800" dirty="0" smtClean="0"/>
              <a:t>Using ‘brainstorming’ as a method of identifying and assessing compliance risks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defRPr/>
            </a:pPr>
            <a:endParaRPr lang="en-GB" sz="2000" dirty="0">
              <a:latin typeface="Verdana" pitchFamily="34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GB" sz="2000" dirty="0">
                <a:latin typeface="Verdana" pitchFamily="34" charset="0"/>
              </a:rPr>
              <a:t>‘Top down – bottom up’ </a:t>
            </a:r>
            <a:r>
              <a:rPr lang="en-GB" sz="2000" b="1" dirty="0">
                <a:latin typeface="Verdana" pitchFamily="34" charset="0"/>
              </a:rPr>
              <a:t>brainstorming sessions</a:t>
            </a:r>
            <a:r>
              <a:rPr lang="en-GB" sz="2000" dirty="0">
                <a:latin typeface="Verdana" pitchFamily="34" charset="0"/>
              </a:rPr>
              <a:t> </a:t>
            </a:r>
            <a:r>
              <a:rPr lang="en-GB" sz="2000" dirty="0" smtClean="0">
                <a:latin typeface="Verdana" pitchFamily="34" charset="0"/>
              </a:rPr>
              <a:t>in each group in your firm to</a:t>
            </a:r>
            <a:r>
              <a:rPr lang="en-GB" sz="2000" dirty="0">
                <a:latin typeface="Verdana" pitchFamily="34" charset="0"/>
              </a:rPr>
              <a:t>:</a:t>
            </a:r>
          </a:p>
          <a:p>
            <a:pPr marL="0" indent="0">
              <a:lnSpc>
                <a:spcPct val="90000"/>
              </a:lnSpc>
              <a:buNone/>
              <a:defRPr/>
            </a:pPr>
            <a:endParaRPr lang="en-GB" sz="2000" dirty="0">
              <a:latin typeface="Verdana" pitchFamily="34" charset="0"/>
            </a:endParaRPr>
          </a:p>
          <a:p>
            <a:pPr>
              <a:lnSpc>
                <a:spcPct val="90000"/>
              </a:lnSpc>
              <a:buNone/>
              <a:defRPr/>
            </a:pPr>
            <a:r>
              <a:rPr lang="en-GB" sz="2000" dirty="0">
                <a:latin typeface="Verdana" pitchFamily="34" charset="0"/>
              </a:rPr>
              <a:t>    - to identify every compliance </a:t>
            </a:r>
            <a:r>
              <a:rPr lang="en-GB" sz="2000" dirty="0" smtClean="0">
                <a:latin typeface="Verdana" pitchFamily="34" charset="0"/>
              </a:rPr>
              <a:t>risk </a:t>
            </a:r>
            <a:r>
              <a:rPr lang="en-GB" sz="2000" dirty="0">
                <a:latin typeface="Verdana" pitchFamily="34" charset="0"/>
              </a:rPr>
              <a:t>area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GB" sz="2000" dirty="0">
                <a:latin typeface="Verdana" pitchFamily="34" charset="0"/>
              </a:rPr>
              <a:t>    - are we achieving every Outcome under the new Code? 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GB" sz="2000" dirty="0">
                <a:latin typeface="Verdana" pitchFamily="34" charset="0"/>
              </a:rPr>
              <a:t>    - are we compliant in every area?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GB" sz="2000" dirty="0">
                <a:latin typeface="Verdana" pitchFamily="34" charset="0"/>
              </a:rPr>
              <a:t>    - do we have gaps?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GB" sz="2000" dirty="0">
                <a:latin typeface="Verdana" pitchFamily="34" charset="0"/>
              </a:rPr>
              <a:t>    - what will be required to fully comply?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GB" sz="2000" dirty="0">
                <a:latin typeface="Verdana" pitchFamily="34" charset="0"/>
              </a:rPr>
              <a:t>    - to what standards should we comply? 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GB" sz="2000" dirty="0">
                <a:latin typeface="Verdana" pitchFamily="34" charset="0"/>
              </a:rPr>
              <a:t>    - how should we prioritise our efforts?</a:t>
            </a:r>
          </a:p>
          <a:p>
            <a:endParaRPr lang="en-GB" sz="2000" dirty="0"/>
          </a:p>
        </p:txBody>
      </p:sp>
    </p:spTree>
    <p:extLst>
      <p:ext uri="{BB962C8B-B14F-4D97-AF65-F5344CB8AC3E}">
        <p14:creationId xmlns="" xmlns:p14="http://schemas.microsoft.com/office/powerpoint/2010/main" val="30746812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Footer Placeholder 4"/>
          <p:cNvSpPr txBox="1">
            <a:spLocks noGrp="1"/>
          </p:cNvSpPr>
          <p:nvPr/>
        </p:nvSpPr>
        <p:spPr bwMode="auto">
          <a:xfrm>
            <a:off x="3124200" y="6248400"/>
            <a:ext cx="2895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en-GB" sz="1400" dirty="0">
              <a:solidFill>
                <a:srgbClr val="002060"/>
              </a:solidFill>
              <a:latin typeface="Tahoma" pitchFamily="34" charset="0"/>
            </a:endParaRP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704850"/>
            <a:ext cx="8229600" cy="712788"/>
          </a:xfrm>
        </p:spPr>
        <p:txBody>
          <a:bodyPr anchor="b"/>
          <a:lstStyle/>
          <a:p>
            <a:pPr eaLnBrk="1" hangingPunct="1"/>
            <a:r>
              <a:rPr lang="en-GB" sz="2400" dirty="0" smtClean="0">
                <a:latin typeface="Verdana" pitchFamily="34" charset="0"/>
              </a:rPr>
              <a:t>Assessment of compliance risks</a:t>
            </a:r>
            <a:endParaRPr lang="en-US" sz="2400" dirty="0" smtClean="0">
              <a:latin typeface="Verdana" pitchFamily="34" charset="0"/>
            </a:endParaRPr>
          </a:p>
        </p:txBody>
      </p:sp>
      <p:sp>
        <p:nvSpPr>
          <p:cNvPr id="78852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GB" sz="1800" smtClean="0">
                <a:latin typeface="Verdana" pitchFamily="34" charset="0"/>
              </a:rPr>
              <a:t>Consider the impact of, inter alia: </a:t>
            </a:r>
          </a:p>
          <a:p>
            <a:pPr eaLnBrk="1" hangingPunct="1"/>
            <a:endParaRPr lang="en-GB" sz="1800" smtClean="0">
              <a:latin typeface="Verdana" pitchFamily="34" charset="0"/>
            </a:endParaRPr>
          </a:p>
          <a:p>
            <a:pPr eaLnBrk="1" hangingPunct="1"/>
            <a:r>
              <a:rPr lang="en-GB" sz="1800" smtClean="0">
                <a:latin typeface="Verdana" pitchFamily="34" charset="0"/>
              </a:rPr>
              <a:t>Disciplinary action</a:t>
            </a:r>
          </a:p>
          <a:p>
            <a:pPr eaLnBrk="1" hangingPunct="1"/>
            <a:endParaRPr lang="en-GB" sz="1800" smtClean="0">
              <a:latin typeface="Verdana" pitchFamily="34" charset="0"/>
            </a:endParaRPr>
          </a:p>
          <a:p>
            <a:pPr eaLnBrk="1" hangingPunct="1"/>
            <a:r>
              <a:rPr lang="en-GB" sz="1800" smtClean="0">
                <a:latin typeface="Verdana" pitchFamily="34" charset="0"/>
              </a:rPr>
              <a:t>Bad publicity and loss of reputation</a:t>
            </a:r>
          </a:p>
          <a:p>
            <a:pPr eaLnBrk="1" hangingPunct="1"/>
            <a:endParaRPr lang="en-GB" sz="1800" smtClean="0">
              <a:latin typeface="Verdana" pitchFamily="34" charset="0"/>
            </a:endParaRPr>
          </a:p>
          <a:p>
            <a:pPr eaLnBrk="1" hangingPunct="1"/>
            <a:r>
              <a:rPr lang="en-GB" sz="1800" smtClean="0">
                <a:latin typeface="Verdana" pitchFamily="34" charset="0"/>
              </a:rPr>
              <a:t>Lost clients</a:t>
            </a:r>
          </a:p>
          <a:p>
            <a:pPr eaLnBrk="1" hangingPunct="1"/>
            <a:endParaRPr lang="en-GB" sz="1800" smtClean="0">
              <a:latin typeface="Verdana" pitchFamily="34" charset="0"/>
            </a:endParaRPr>
          </a:p>
          <a:p>
            <a:pPr eaLnBrk="1" hangingPunct="1"/>
            <a:r>
              <a:rPr lang="en-GB" sz="1800" smtClean="0">
                <a:latin typeface="Verdana" pitchFamily="34" charset="0"/>
              </a:rPr>
              <a:t>Complaints and claims </a:t>
            </a:r>
          </a:p>
          <a:p>
            <a:pPr eaLnBrk="1" hangingPunct="1"/>
            <a:endParaRPr lang="en-GB" sz="1800" smtClean="0">
              <a:latin typeface="Verdana" pitchFamily="34" charset="0"/>
            </a:endParaRPr>
          </a:p>
          <a:p>
            <a:pPr eaLnBrk="1" hangingPunct="1"/>
            <a:r>
              <a:rPr lang="en-GB" sz="1800" smtClean="0">
                <a:latin typeface="Verdana" pitchFamily="34" charset="0"/>
              </a:rPr>
              <a:t>Increased P.I. premiums</a:t>
            </a:r>
          </a:p>
        </p:txBody>
      </p:sp>
    </p:spTree>
    <p:extLst>
      <p:ext uri="{BB962C8B-B14F-4D97-AF65-F5344CB8AC3E}">
        <p14:creationId xmlns="" xmlns:p14="http://schemas.microsoft.com/office/powerpoint/2010/main" val="32341417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1168400" y="471488"/>
            <a:ext cx="7289800" cy="658812"/>
          </a:xfrm>
        </p:spPr>
        <p:txBody>
          <a:bodyPr/>
          <a:lstStyle/>
          <a:p>
            <a:r>
              <a:rPr lang="en-GB" sz="3600">
                <a:latin typeface="Verdana" pitchFamily="34" charset="0"/>
              </a:rPr>
              <a:t>Risk Diagnosis</a:t>
            </a:r>
          </a:p>
        </p:txBody>
      </p:sp>
      <p:grpSp>
        <p:nvGrpSpPr>
          <p:cNvPr id="66563" name="Group 3"/>
          <p:cNvGrpSpPr>
            <a:grpSpLocks/>
          </p:cNvGrpSpPr>
          <p:nvPr/>
        </p:nvGrpSpPr>
        <p:grpSpPr bwMode="auto">
          <a:xfrm>
            <a:off x="2062163" y="1627188"/>
            <a:ext cx="6302375" cy="4908550"/>
            <a:chOff x="1299" y="1025"/>
            <a:chExt cx="3970" cy="3092"/>
          </a:xfrm>
        </p:grpSpPr>
        <p:grpSp>
          <p:nvGrpSpPr>
            <p:cNvPr id="66564" name="Group 4"/>
            <p:cNvGrpSpPr>
              <a:grpSpLocks/>
            </p:cNvGrpSpPr>
            <p:nvPr/>
          </p:nvGrpSpPr>
          <p:grpSpPr bwMode="auto">
            <a:xfrm>
              <a:off x="1299" y="1025"/>
              <a:ext cx="3889" cy="2398"/>
              <a:chOff x="1191" y="908"/>
              <a:chExt cx="3889" cy="2398"/>
            </a:xfrm>
          </p:grpSpPr>
          <p:grpSp>
            <p:nvGrpSpPr>
              <p:cNvPr id="66565" name="Group 5"/>
              <p:cNvGrpSpPr>
                <a:grpSpLocks/>
              </p:cNvGrpSpPr>
              <p:nvPr/>
            </p:nvGrpSpPr>
            <p:grpSpPr bwMode="auto">
              <a:xfrm>
                <a:off x="1209" y="2758"/>
                <a:ext cx="1587" cy="548"/>
                <a:chOff x="1209" y="2695"/>
                <a:chExt cx="1587" cy="548"/>
              </a:xfrm>
            </p:grpSpPr>
            <p:sp>
              <p:nvSpPr>
                <p:cNvPr id="66566" name="Rectangle 6"/>
                <p:cNvSpPr>
                  <a:spLocks noChangeArrowheads="1"/>
                </p:cNvSpPr>
                <p:nvPr/>
              </p:nvSpPr>
              <p:spPr bwMode="auto">
                <a:xfrm>
                  <a:off x="1209" y="2695"/>
                  <a:ext cx="1568" cy="54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66567" name="Text Box 7"/>
                <p:cNvSpPr txBox="1">
                  <a:spLocks noChangeArrowheads="1"/>
                </p:cNvSpPr>
                <p:nvPr/>
              </p:nvSpPr>
              <p:spPr bwMode="auto">
                <a:xfrm>
                  <a:off x="1210" y="2700"/>
                  <a:ext cx="1586" cy="36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GB" sz="1600">
                      <a:latin typeface="Verdana" pitchFamily="34" charset="0"/>
                    </a:rPr>
                    <a:t>Assess severity of </a:t>
                  </a:r>
                  <a:r>
                    <a:rPr lang="en-GB" sz="1600" b="1">
                      <a:latin typeface="Verdana" pitchFamily="34" charset="0"/>
                    </a:rPr>
                    <a:t>high-level</a:t>
                  </a:r>
                  <a:r>
                    <a:rPr lang="en-GB" sz="1600">
                      <a:latin typeface="Verdana" pitchFamily="34" charset="0"/>
                    </a:rPr>
                    <a:t> risks</a:t>
                  </a:r>
                </a:p>
              </p:txBody>
            </p:sp>
          </p:grpSp>
          <p:grpSp>
            <p:nvGrpSpPr>
              <p:cNvPr id="66568" name="Group 8"/>
              <p:cNvGrpSpPr>
                <a:grpSpLocks/>
              </p:cNvGrpSpPr>
              <p:nvPr/>
            </p:nvGrpSpPr>
            <p:grpSpPr bwMode="auto">
              <a:xfrm>
                <a:off x="1197" y="1819"/>
                <a:ext cx="1568" cy="548"/>
                <a:chOff x="1197" y="1819"/>
                <a:chExt cx="1568" cy="548"/>
              </a:xfrm>
            </p:grpSpPr>
            <p:sp>
              <p:nvSpPr>
                <p:cNvPr id="66569" name="Rectangle 9"/>
                <p:cNvSpPr>
                  <a:spLocks noChangeArrowheads="1"/>
                </p:cNvSpPr>
                <p:nvPr/>
              </p:nvSpPr>
              <p:spPr bwMode="auto">
                <a:xfrm>
                  <a:off x="1197" y="1819"/>
                  <a:ext cx="1568" cy="54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66570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1298" y="1855"/>
                  <a:ext cx="1350" cy="36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GB" sz="1600">
                      <a:latin typeface="Verdana" pitchFamily="34" charset="0"/>
                    </a:rPr>
                    <a:t>Identify </a:t>
                  </a:r>
                  <a:r>
                    <a:rPr lang="en-GB" sz="1600" b="1">
                      <a:latin typeface="Verdana" pitchFamily="34" charset="0"/>
                    </a:rPr>
                    <a:t>high level</a:t>
                  </a:r>
                  <a:r>
                    <a:rPr lang="en-GB" sz="1600">
                      <a:latin typeface="Verdana" pitchFamily="34" charset="0"/>
                    </a:rPr>
                    <a:t> risks</a:t>
                  </a:r>
                </a:p>
              </p:txBody>
            </p:sp>
          </p:grpSp>
          <p:grpSp>
            <p:nvGrpSpPr>
              <p:cNvPr id="66571" name="Group 11"/>
              <p:cNvGrpSpPr>
                <a:grpSpLocks/>
              </p:cNvGrpSpPr>
              <p:nvPr/>
            </p:nvGrpSpPr>
            <p:grpSpPr bwMode="auto">
              <a:xfrm>
                <a:off x="1191" y="908"/>
                <a:ext cx="1568" cy="548"/>
                <a:chOff x="1191" y="980"/>
                <a:chExt cx="1568" cy="548"/>
              </a:xfrm>
            </p:grpSpPr>
            <p:sp>
              <p:nvSpPr>
                <p:cNvPr id="66572" name="Rectangle 12"/>
                <p:cNvSpPr>
                  <a:spLocks noChangeArrowheads="1"/>
                </p:cNvSpPr>
                <p:nvPr/>
              </p:nvSpPr>
              <p:spPr bwMode="auto">
                <a:xfrm>
                  <a:off x="1191" y="980"/>
                  <a:ext cx="1568" cy="54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66573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1296" y="998"/>
                  <a:ext cx="1350" cy="36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GB" sz="1600">
                      <a:latin typeface="Verdana" pitchFamily="34" charset="0"/>
                    </a:rPr>
                    <a:t>Set criteria for assessing risks</a:t>
                  </a:r>
                </a:p>
              </p:txBody>
            </p:sp>
          </p:grpSp>
          <p:grpSp>
            <p:nvGrpSpPr>
              <p:cNvPr id="66574" name="Group 14"/>
              <p:cNvGrpSpPr>
                <a:grpSpLocks/>
              </p:cNvGrpSpPr>
              <p:nvPr/>
            </p:nvGrpSpPr>
            <p:grpSpPr bwMode="auto">
              <a:xfrm>
                <a:off x="3491" y="915"/>
                <a:ext cx="1568" cy="548"/>
                <a:chOff x="3491" y="996"/>
                <a:chExt cx="1568" cy="548"/>
              </a:xfrm>
            </p:grpSpPr>
            <p:sp>
              <p:nvSpPr>
                <p:cNvPr id="66575" name="Rectangle 15"/>
                <p:cNvSpPr>
                  <a:spLocks noChangeArrowheads="1"/>
                </p:cNvSpPr>
                <p:nvPr/>
              </p:nvSpPr>
              <p:spPr bwMode="auto">
                <a:xfrm>
                  <a:off x="3491" y="996"/>
                  <a:ext cx="1568" cy="54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66576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3603" y="1026"/>
                  <a:ext cx="1350" cy="36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GB" sz="1600">
                      <a:latin typeface="Verdana" pitchFamily="34" charset="0"/>
                    </a:rPr>
                    <a:t>Identify </a:t>
                  </a:r>
                  <a:r>
                    <a:rPr lang="en-GB" sz="1600" b="1">
                      <a:latin typeface="Verdana" pitchFamily="34" charset="0"/>
                    </a:rPr>
                    <a:t>detailed</a:t>
                  </a:r>
                  <a:r>
                    <a:rPr lang="en-GB" sz="1600">
                      <a:latin typeface="Verdana" pitchFamily="34" charset="0"/>
                    </a:rPr>
                    <a:t> risks</a:t>
                  </a:r>
                </a:p>
              </p:txBody>
            </p:sp>
          </p:grpSp>
          <p:grpSp>
            <p:nvGrpSpPr>
              <p:cNvPr id="66577" name="Group 17"/>
              <p:cNvGrpSpPr>
                <a:grpSpLocks/>
              </p:cNvGrpSpPr>
              <p:nvPr/>
            </p:nvGrpSpPr>
            <p:grpSpPr bwMode="auto">
              <a:xfrm>
                <a:off x="3512" y="1836"/>
                <a:ext cx="1568" cy="548"/>
                <a:chOff x="3512" y="1836"/>
                <a:chExt cx="1568" cy="548"/>
              </a:xfrm>
            </p:grpSpPr>
            <p:sp>
              <p:nvSpPr>
                <p:cNvPr id="66578" name="Rectangle 18"/>
                <p:cNvSpPr>
                  <a:spLocks noChangeArrowheads="1"/>
                </p:cNvSpPr>
                <p:nvPr/>
              </p:nvSpPr>
              <p:spPr bwMode="auto">
                <a:xfrm>
                  <a:off x="3512" y="1836"/>
                  <a:ext cx="1568" cy="54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66579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3624" y="1842"/>
                  <a:ext cx="1350" cy="36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GB" sz="1600">
                      <a:latin typeface="Verdana" pitchFamily="34" charset="0"/>
                    </a:rPr>
                    <a:t>Assess severity of </a:t>
                  </a:r>
                  <a:r>
                    <a:rPr lang="en-GB" sz="1600" b="1">
                      <a:latin typeface="Verdana" pitchFamily="34" charset="0"/>
                    </a:rPr>
                    <a:t>detailed</a:t>
                  </a:r>
                  <a:r>
                    <a:rPr lang="en-GB" sz="1600">
                      <a:latin typeface="Verdana" pitchFamily="34" charset="0"/>
                    </a:rPr>
                    <a:t> risks</a:t>
                  </a:r>
                </a:p>
              </p:txBody>
            </p:sp>
          </p:grpSp>
          <p:sp>
            <p:nvSpPr>
              <p:cNvPr id="66580" name="AutoShape 20"/>
              <p:cNvSpPr>
                <a:spLocks noChangeArrowheads="1"/>
              </p:cNvSpPr>
              <p:nvPr/>
            </p:nvSpPr>
            <p:spPr bwMode="auto">
              <a:xfrm>
                <a:off x="1811" y="1542"/>
                <a:ext cx="329" cy="235"/>
              </a:xfrm>
              <a:prstGeom prst="downArrow">
                <a:avLst>
                  <a:gd name="adj1" fmla="val 50000"/>
                  <a:gd name="adj2" fmla="val 25000"/>
                </a:avLst>
              </a:prstGeom>
              <a:solidFill>
                <a:srgbClr val="7F8EA5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6581" name="AutoShape 21"/>
              <p:cNvSpPr>
                <a:spLocks noChangeArrowheads="1"/>
              </p:cNvSpPr>
              <p:nvPr/>
            </p:nvSpPr>
            <p:spPr bwMode="auto">
              <a:xfrm>
                <a:off x="4121" y="1539"/>
                <a:ext cx="329" cy="235"/>
              </a:xfrm>
              <a:prstGeom prst="downArrow">
                <a:avLst>
                  <a:gd name="adj1" fmla="val 50000"/>
                  <a:gd name="adj2" fmla="val 25000"/>
                </a:avLst>
              </a:prstGeom>
              <a:solidFill>
                <a:srgbClr val="7F8EA5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6582" name="AutoShape 22"/>
              <p:cNvSpPr>
                <a:spLocks noChangeArrowheads="1"/>
              </p:cNvSpPr>
              <p:nvPr/>
            </p:nvSpPr>
            <p:spPr bwMode="auto">
              <a:xfrm>
                <a:off x="1814" y="2445"/>
                <a:ext cx="329" cy="235"/>
              </a:xfrm>
              <a:prstGeom prst="downArrow">
                <a:avLst>
                  <a:gd name="adj1" fmla="val 50000"/>
                  <a:gd name="adj2" fmla="val 25000"/>
                </a:avLst>
              </a:prstGeom>
              <a:solidFill>
                <a:srgbClr val="7F8EA5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6583" name="AutoShape 23"/>
              <p:cNvSpPr>
                <a:spLocks noChangeArrowheads="1"/>
              </p:cNvSpPr>
              <p:nvPr/>
            </p:nvSpPr>
            <p:spPr bwMode="auto">
              <a:xfrm rot="1833162">
                <a:off x="3077" y="1101"/>
                <a:ext cx="113" cy="1067"/>
              </a:xfrm>
              <a:prstGeom prst="upArrow">
                <a:avLst>
                  <a:gd name="adj1" fmla="val 50000"/>
                  <a:gd name="adj2" fmla="val 236062"/>
                </a:avLst>
              </a:prstGeom>
              <a:solidFill>
                <a:srgbClr val="7F8EA5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6584" name="AutoShape 24"/>
              <p:cNvSpPr>
                <a:spLocks noChangeArrowheads="1"/>
              </p:cNvSpPr>
              <p:nvPr/>
            </p:nvSpPr>
            <p:spPr bwMode="auto">
              <a:xfrm rot="1833162">
                <a:off x="3110" y="2034"/>
                <a:ext cx="113" cy="1067"/>
              </a:xfrm>
              <a:prstGeom prst="upArrow">
                <a:avLst>
                  <a:gd name="adj1" fmla="val 50000"/>
                  <a:gd name="adj2" fmla="val 236062"/>
                </a:avLst>
              </a:prstGeom>
              <a:solidFill>
                <a:srgbClr val="7F8EA5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grpSp>
          <p:nvGrpSpPr>
            <p:cNvPr id="66585" name="Group 25"/>
            <p:cNvGrpSpPr>
              <a:grpSpLocks/>
            </p:cNvGrpSpPr>
            <p:nvPr/>
          </p:nvGrpSpPr>
          <p:grpSpPr bwMode="auto">
            <a:xfrm>
              <a:off x="3937" y="2817"/>
              <a:ext cx="1332" cy="1300"/>
              <a:chOff x="3928" y="2754"/>
              <a:chExt cx="1332" cy="1300"/>
            </a:xfrm>
          </p:grpSpPr>
          <p:grpSp>
            <p:nvGrpSpPr>
              <p:cNvPr id="66586" name="Group 26"/>
              <p:cNvGrpSpPr>
                <a:grpSpLocks/>
              </p:cNvGrpSpPr>
              <p:nvPr/>
            </p:nvGrpSpPr>
            <p:grpSpPr bwMode="auto">
              <a:xfrm>
                <a:off x="3928" y="2754"/>
                <a:ext cx="756" cy="718"/>
                <a:chOff x="3928" y="2754"/>
                <a:chExt cx="756" cy="718"/>
              </a:xfrm>
            </p:grpSpPr>
            <p:sp>
              <p:nvSpPr>
                <p:cNvPr id="66587" name="Rectangle 27"/>
                <p:cNvSpPr>
                  <a:spLocks noChangeArrowheads="1"/>
                </p:cNvSpPr>
                <p:nvPr/>
              </p:nvSpPr>
              <p:spPr bwMode="auto">
                <a:xfrm>
                  <a:off x="3928" y="2754"/>
                  <a:ext cx="756" cy="71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66588" name="Text Box 28"/>
                <p:cNvSpPr txBox="1">
                  <a:spLocks noChangeArrowheads="1"/>
                </p:cNvSpPr>
                <p:nvPr/>
              </p:nvSpPr>
              <p:spPr bwMode="auto">
                <a:xfrm>
                  <a:off x="4043" y="2819"/>
                  <a:ext cx="538" cy="36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GB" sz="1600">
                      <a:latin typeface="Verdana" pitchFamily="34" charset="0"/>
                    </a:rPr>
                    <a:t>Risk map</a:t>
                  </a:r>
                </a:p>
              </p:txBody>
            </p:sp>
          </p:grpSp>
          <p:grpSp>
            <p:nvGrpSpPr>
              <p:cNvPr id="66589" name="Group 29"/>
              <p:cNvGrpSpPr>
                <a:grpSpLocks/>
              </p:cNvGrpSpPr>
              <p:nvPr/>
            </p:nvGrpSpPr>
            <p:grpSpPr bwMode="auto">
              <a:xfrm>
                <a:off x="4392" y="3336"/>
                <a:ext cx="868" cy="718"/>
                <a:chOff x="4239" y="3444"/>
                <a:chExt cx="868" cy="718"/>
              </a:xfrm>
            </p:grpSpPr>
            <p:sp>
              <p:nvSpPr>
                <p:cNvPr id="66590" name="Rectangle 30"/>
                <p:cNvSpPr>
                  <a:spLocks noChangeArrowheads="1"/>
                </p:cNvSpPr>
                <p:nvPr/>
              </p:nvSpPr>
              <p:spPr bwMode="auto">
                <a:xfrm>
                  <a:off x="4285" y="3444"/>
                  <a:ext cx="756" cy="71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66591" name="Text Box 31"/>
                <p:cNvSpPr txBox="1">
                  <a:spLocks noChangeArrowheads="1"/>
                </p:cNvSpPr>
                <p:nvPr/>
              </p:nvSpPr>
              <p:spPr bwMode="auto">
                <a:xfrm>
                  <a:off x="4239" y="3494"/>
                  <a:ext cx="868" cy="36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GB" sz="1600">
                      <a:latin typeface="Verdana" pitchFamily="34" charset="0"/>
                    </a:rPr>
                    <a:t>Risk summary</a:t>
                  </a:r>
                </a:p>
              </p:txBody>
            </p:sp>
          </p:grpSp>
        </p:grpSp>
      </p:grpSp>
    </p:spTree>
    <p:extLst>
      <p:ext uri="{BB962C8B-B14F-4D97-AF65-F5344CB8AC3E}">
        <p14:creationId xmlns="" xmlns:p14="http://schemas.microsoft.com/office/powerpoint/2010/main" val="3898309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65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65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2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76250" y="476250"/>
            <a:ext cx="7697788" cy="790575"/>
          </a:xfrm>
        </p:spPr>
        <p:txBody>
          <a:bodyPr anchor="b"/>
          <a:lstStyle/>
          <a:p>
            <a:pPr eaLnBrk="1" hangingPunct="1"/>
            <a:r>
              <a:rPr lang="en-GB" sz="2400" dirty="0" smtClean="0">
                <a:latin typeface="Verdana" pitchFamily="34" charset="0"/>
              </a:rPr>
              <a:t>Compliance risk </a:t>
            </a:r>
            <a:r>
              <a:rPr lang="en-GB" sz="2400" b="1" dirty="0" smtClean="0">
                <a:latin typeface="Verdana" pitchFamily="34" charset="0"/>
              </a:rPr>
              <a:t>Mitigation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304925" y="1612900"/>
            <a:ext cx="7219950" cy="498475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GB" sz="2000" dirty="0" smtClean="0">
                <a:latin typeface="Verdana" pitchFamily="34" charset="0"/>
              </a:rPr>
              <a:t>Designed to:-</a:t>
            </a:r>
          </a:p>
          <a:p>
            <a:pPr eaLnBrk="1" hangingPunct="1">
              <a:buFontTx/>
              <a:buNone/>
              <a:defRPr/>
            </a:pPr>
            <a:endParaRPr lang="en-GB" sz="2000" dirty="0" smtClean="0">
              <a:latin typeface="Verdana" pitchFamily="34" charset="0"/>
            </a:endParaRPr>
          </a:p>
          <a:p>
            <a:pPr eaLnBrk="1" hangingPunct="1">
              <a:defRPr/>
            </a:pPr>
            <a:r>
              <a:rPr lang="en-GB" sz="2000" dirty="0" smtClean="0">
                <a:latin typeface="Verdana" pitchFamily="34" charset="0"/>
              </a:rPr>
              <a:t>Ensure effective compliance</a:t>
            </a:r>
          </a:p>
          <a:p>
            <a:pPr eaLnBrk="1" hangingPunct="1">
              <a:defRPr/>
            </a:pPr>
            <a:endParaRPr lang="en-GB" sz="2000" dirty="0" smtClean="0">
              <a:latin typeface="Verdana" pitchFamily="34" charset="0"/>
            </a:endParaRPr>
          </a:p>
          <a:p>
            <a:pPr eaLnBrk="1" hangingPunct="1">
              <a:defRPr/>
            </a:pPr>
            <a:r>
              <a:rPr lang="en-GB" sz="2000" dirty="0" smtClean="0">
                <a:latin typeface="Verdana" pitchFamily="34" charset="0"/>
              </a:rPr>
              <a:t>Avoid / reduce non compliance </a:t>
            </a:r>
          </a:p>
          <a:p>
            <a:pPr eaLnBrk="1" hangingPunct="1">
              <a:defRPr/>
            </a:pPr>
            <a:endParaRPr lang="en-GB" sz="2000" dirty="0" smtClean="0">
              <a:latin typeface="Verdana" pitchFamily="34" charset="0"/>
            </a:endParaRPr>
          </a:p>
          <a:p>
            <a:pPr eaLnBrk="1" hangingPunct="1">
              <a:defRPr/>
            </a:pPr>
            <a:r>
              <a:rPr lang="en-GB" sz="2000" dirty="0" smtClean="0">
                <a:latin typeface="Verdana" pitchFamily="34" charset="0"/>
              </a:rPr>
              <a:t>Avoid / reduce incidence of risks</a:t>
            </a:r>
          </a:p>
          <a:p>
            <a:pPr eaLnBrk="1" hangingPunct="1">
              <a:defRPr/>
            </a:pPr>
            <a:endParaRPr lang="en-GB" sz="2000" dirty="0" smtClean="0">
              <a:latin typeface="Verdana" pitchFamily="34" charset="0"/>
            </a:endParaRPr>
          </a:p>
          <a:p>
            <a:pPr eaLnBrk="1" hangingPunct="1">
              <a:defRPr/>
            </a:pPr>
            <a:r>
              <a:rPr lang="en-GB" sz="2000" dirty="0" smtClean="0">
                <a:latin typeface="Verdana" pitchFamily="34" charset="0"/>
              </a:rPr>
              <a:t>Transfer some risks</a:t>
            </a:r>
          </a:p>
          <a:p>
            <a:pPr eaLnBrk="1" hangingPunct="1">
              <a:defRPr/>
            </a:pPr>
            <a:endParaRPr lang="en-GB" sz="2000" dirty="0">
              <a:latin typeface="Verdana" pitchFamily="34" charset="0"/>
            </a:endParaRPr>
          </a:p>
          <a:p>
            <a:pPr eaLnBrk="1" hangingPunct="1">
              <a:defRPr/>
            </a:pPr>
            <a:endParaRPr lang="en-GB" sz="2000" dirty="0" smtClean="0">
              <a:latin typeface="Verdana" pitchFamily="34" charset="0"/>
            </a:endParaRPr>
          </a:p>
          <a:p>
            <a:pPr eaLnBrk="1" hangingPunct="1">
              <a:defRPr/>
            </a:pPr>
            <a:endParaRPr lang="en-GB" sz="2000" dirty="0">
              <a:latin typeface="Verdana" pitchFamily="34" charset="0"/>
            </a:endParaRPr>
          </a:p>
          <a:p>
            <a:pPr eaLnBrk="1" hangingPunct="1">
              <a:defRPr/>
            </a:pPr>
            <a:endParaRPr lang="en-GB" sz="2000" dirty="0" smtClean="0">
              <a:latin typeface="Verdana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7954740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4356100" y="471488"/>
            <a:ext cx="4787900" cy="658812"/>
          </a:xfrm>
        </p:spPr>
        <p:txBody>
          <a:bodyPr/>
          <a:lstStyle/>
          <a:p>
            <a:r>
              <a:rPr lang="en-GB" sz="3200">
                <a:latin typeface="Verdana" pitchFamily="34" charset="0"/>
              </a:rPr>
              <a:t>Risk mitigation</a:t>
            </a:r>
          </a:p>
        </p:txBody>
      </p:sp>
      <p:grpSp>
        <p:nvGrpSpPr>
          <p:cNvPr id="44035" name="Group 3"/>
          <p:cNvGrpSpPr>
            <a:grpSpLocks/>
          </p:cNvGrpSpPr>
          <p:nvPr/>
        </p:nvGrpSpPr>
        <p:grpSpPr bwMode="auto">
          <a:xfrm>
            <a:off x="1412379" y="778954"/>
            <a:ext cx="5021263" cy="5861050"/>
            <a:chOff x="1078" y="867"/>
            <a:chExt cx="2946" cy="3352"/>
          </a:xfrm>
        </p:grpSpPr>
        <p:grpSp>
          <p:nvGrpSpPr>
            <p:cNvPr id="44036" name="Group 4"/>
            <p:cNvGrpSpPr>
              <a:grpSpLocks/>
            </p:cNvGrpSpPr>
            <p:nvPr/>
          </p:nvGrpSpPr>
          <p:grpSpPr bwMode="auto">
            <a:xfrm>
              <a:off x="1410" y="867"/>
              <a:ext cx="1194" cy="900"/>
              <a:chOff x="1437" y="777"/>
              <a:chExt cx="1194" cy="900"/>
            </a:xfrm>
          </p:grpSpPr>
          <p:grpSp>
            <p:nvGrpSpPr>
              <p:cNvPr id="44037" name="Group 5"/>
              <p:cNvGrpSpPr>
                <a:grpSpLocks/>
              </p:cNvGrpSpPr>
              <p:nvPr/>
            </p:nvGrpSpPr>
            <p:grpSpPr bwMode="auto">
              <a:xfrm>
                <a:off x="1437" y="777"/>
                <a:ext cx="627" cy="567"/>
                <a:chOff x="3928" y="2754"/>
                <a:chExt cx="756" cy="718"/>
              </a:xfrm>
            </p:grpSpPr>
            <p:sp>
              <p:nvSpPr>
                <p:cNvPr id="44038" name="Rectangle 6"/>
                <p:cNvSpPr>
                  <a:spLocks noChangeArrowheads="1"/>
                </p:cNvSpPr>
                <p:nvPr/>
              </p:nvSpPr>
              <p:spPr bwMode="auto">
                <a:xfrm>
                  <a:off x="3928" y="2754"/>
                  <a:ext cx="756" cy="71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4039" name="Text Box 7"/>
                <p:cNvSpPr txBox="1">
                  <a:spLocks noChangeArrowheads="1"/>
                </p:cNvSpPr>
                <p:nvPr/>
              </p:nvSpPr>
              <p:spPr bwMode="auto">
                <a:xfrm>
                  <a:off x="4043" y="2818"/>
                  <a:ext cx="539" cy="42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GB" sz="1600">
                      <a:latin typeface="Verdana" pitchFamily="34" charset="0"/>
                    </a:rPr>
                    <a:t>Risk map</a:t>
                  </a:r>
                </a:p>
              </p:txBody>
            </p:sp>
          </p:grpSp>
          <p:grpSp>
            <p:nvGrpSpPr>
              <p:cNvPr id="44040" name="Group 8"/>
              <p:cNvGrpSpPr>
                <a:grpSpLocks/>
              </p:cNvGrpSpPr>
              <p:nvPr/>
            </p:nvGrpSpPr>
            <p:grpSpPr bwMode="auto">
              <a:xfrm>
                <a:off x="1912" y="1110"/>
                <a:ext cx="719" cy="567"/>
                <a:chOff x="4240" y="3444"/>
                <a:chExt cx="867" cy="718"/>
              </a:xfrm>
            </p:grpSpPr>
            <p:sp>
              <p:nvSpPr>
                <p:cNvPr id="44041" name="Rectangle 9"/>
                <p:cNvSpPr>
                  <a:spLocks noChangeArrowheads="1"/>
                </p:cNvSpPr>
                <p:nvPr/>
              </p:nvSpPr>
              <p:spPr bwMode="auto">
                <a:xfrm>
                  <a:off x="4285" y="3444"/>
                  <a:ext cx="756" cy="71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4042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4240" y="3493"/>
                  <a:ext cx="867" cy="37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GB" sz="1400">
                      <a:latin typeface="Verdana" pitchFamily="34" charset="0"/>
                    </a:rPr>
                    <a:t>Risk summary</a:t>
                  </a:r>
                </a:p>
              </p:txBody>
            </p:sp>
          </p:grpSp>
        </p:grpSp>
        <p:grpSp>
          <p:nvGrpSpPr>
            <p:cNvPr id="44043" name="Group 11"/>
            <p:cNvGrpSpPr>
              <a:grpSpLocks/>
            </p:cNvGrpSpPr>
            <p:nvPr/>
          </p:nvGrpSpPr>
          <p:grpSpPr bwMode="auto">
            <a:xfrm>
              <a:off x="1083" y="2173"/>
              <a:ext cx="1346" cy="624"/>
              <a:chOff x="1228" y="1879"/>
              <a:chExt cx="1346" cy="624"/>
            </a:xfrm>
          </p:grpSpPr>
          <p:sp>
            <p:nvSpPr>
              <p:cNvPr id="44044" name="Rectangle 12"/>
              <p:cNvSpPr>
                <a:spLocks noChangeArrowheads="1"/>
              </p:cNvSpPr>
              <p:nvPr/>
            </p:nvSpPr>
            <p:spPr bwMode="auto">
              <a:xfrm>
                <a:off x="1228" y="1923"/>
                <a:ext cx="1341" cy="58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4045" name="Text Box 13"/>
              <p:cNvSpPr txBox="1">
                <a:spLocks noChangeArrowheads="1"/>
              </p:cNvSpPr>
              <p:nvPr/>
            </p:nvSpPr>
            <p:spPr bwMode="auto">
              <a:xfrm>
                <a:off x="1242" y="1879"/>
                <a:ext cx="1332" cy="54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GB" sz="1600" dirty="0">
                    <a:latin typeface="Verdana" pitchFamily="34" charset="0"/>
                  </a:rPr>
                  <a:t>Consider </a:t>
                </a:r>
                <a:r>
                  <a:rPr lang="en-GB" sz="1600" dirty="0" smtClean="0">
                    <a:latin typeface="Verdana" pitchFamily="34" charset="0"/>
                  </a:rPr>
                  <a:t>impact / probability correlation</a:t>
                </a:r>
                <a:r>
                  <a:rPr lang="en-GB" sz="2400" dirty="0" smtClean="0">
                    <a:latin typeface="Times" pitchFamily="18" charset="0"/>
                  </a:rPr>
                  <a:t> </a:t>
                </a:r>
                <a:endParaRPr lang="en-GB" sz="2400" dirty="0">
                  <a:latin typeface="Times" pitchFamily="18" charset="0"/>
                </a:endParaRPr>
              </a:p>
            </p:txBody>
          </p:sp>
        </p:grpSp>
        <p:grpSp>
          <p:nvGrpSpPr>
            <p:cNvPr id="44046" name="Group 14"/>
            <p:cNvGrpSpPr>
              <a:grpSpLocks/>
            </p:cNvGrpSpPr>
            <p:nvPr/>
          </p:nvGrpSpPr>
          <p:grpSpPr bwMode="auto">
            <a:xfrm>
              <a:off x="2994" y="1647"/>
              <a:ext cx="1030" cy="2572"/>
              <a:chOff x="2976" y="1557"/>
              <a:chExt cx="1030" cy="2572"/>
            </a:xfrm>
          </p:grpSpPr>
          <p:grpSp>
            <p:nvGrpSpPr>
              <p:cNvPr id="44047" name="Group 15"/>
              <p:cNvGrpSpPr>
                <a:grpSpLocks/>
              </p:cNvGrpSpPr>
              <p:nvPr/>
            </p:nvGrpSpPr>
            <p:grpSpPr bwMode="auto">
              <a:xfrm>
                <a:off x="3028" y="3527"/>
                <a:ext cx="916" cy="602"/>
                <a:chOff x="2515" y="3473"/>
                <a:chExt cx="916" cy="602"/>
              </a:xfrm>
            </p:grpSpPr>
            <p:sp>
              <p:nvSpPr>
                <p:cNvPr id="44048" name="Rectangle 16"/>
                <p:cNvSpPr>
                  <a:spLocks noChangeArrowheads="1"/>
                </p:cNvSpPr>
                <p:nvPr/>
              </p:nvSpPr>
              <p:spPr bwMode="auto">
                <a:xfrm>
                  <a:off x="2515" y="3518"/>
                  <a:ext cx="916" cy="557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4049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2604" y="3473"/>
                  <a:ext cx="756" cy="47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GB" sz="1600">
                      <a:latin typeface="Verdana" pitchFamily="34" charset="0"/>
                    </a:rPr>
                    <a:t>Required controls summary</a:t>
                  </a:r>
                </a:p>
              </p:txBody>
            </p:sp>
          </p:grpSp>
          <p:grpSp>
            <p:nvGrpSpPr>
              <p:cNvPr id="44050" name="Group 18"/>
              <p:cNvGrpSpPr>
                <a:grpSpLocks/>
              </p:cNvGrpSpPr>
              <p:nvPr/>
            </p:nvGrpSpPr>
            <p:grpSpPr bwMode="auto">
              <a:xfrm>
                <a:off x="3011" y="2876"/>
                <a:ext cx="964" cy="598"/>
                <a:chOff x="3326" y="2840"/>
                <a:chExt cx="964" cy="598"/>
              </a:xfrm>
            </p:grpSpPr>
            <p:sp>
              <p:nvSpPr>
                <p:cNvPr id="44051" name="Rectangle 19"/>
                <p:cNvSpPr>
                  <a:spLocks noChangeArrowheads="1"/>
                </p:cNvSpPr>
                <p:nvPr/>
              </p:nvSpPr>
              <p:spPr bwMode="auto">
                <a:xfrm>
                  <a:off x="3350" y="2881"/>
                  <a:ext cx="916" cy="557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4052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3326" y="2840"/>
                  <a:ext cx="964" cy="41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GB" sz="1400">
                      <a:latin typeface="Verdana" pitchFamily="34" charset="0"/>
                    </a:rPr>
                    <a:t>Insurance requirements summary</a:t>
                  </a:r>
                </a:p>
              </p:txBody>
            </p:sp>
          </p:grpSp>
          <p:grpSp>
            <p:nvGrpSpPr>
              <p:cNvPr id="44053" name="Group 21"/>
              <p:cNvGrpSpPr>
                <a:grpSpLocks/>
              </p:cNvGrpSpPr>
              <p:nvPr/>
            </p:nvGrpSpPr>
            <p:grpSpPr bwMode="auto">
              <a:xfrm>
                <a:off x="2976" y="2213"/>
                <a:ext cx="1030" cy="609"/>
                <a:chOff x="4011" y="2231"/>
                <a:chExt cx="1030" cy="609"/>
              </a:xfrm>
            </p:grpSpPr>
            <p:sp>
              <p:nvSpPr>
                <p:cNvPr id="44054" name="Rectangle 22"/>
                <p:cNvSpPr>
                  <a:spLocks noChangeArrowheads="1"/>
                </p:cNvSpPr>
                <p:nvPr/>
              </p:nvSpPr>
              <p:spPr bwMode="auto">
                <a:xfrm>
                  <a:off x="4078" y="2283"/>
                  <a:ext cx="916" cy="557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4055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4011" y="2231"/>
                  <a:ext cx="1030" cy="47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GB" sz="1600">
                      <a:latin typeface="Verdana" pitchFamily="34" charset="0"/>
                    </a:rPr>
                    <a:t>Contingency plan requirements</a:t>
                  </a:r>
                </a:p>
              </p:txBody>
            </p:sp>
          </p:grpSp>
          <p:grpSp>
            <p:nvGrpSpPr>
              <p:cNvPr id="44056" name="Group 24"/>
              <p:cNvGrpSpPr>
                <a:grpSpLocks/>
              </p:cNvGrpSpPr>
              <p:nvPr/>
            </p:nvGrpSpPr>
            <p:grpSpPr bwMode="auto">
              <a:xfrm>
                <a:off x="3035" y="1557"/>
                <a:ext cx="916" cy="599"/>
                <a:chOff x="4826" y="1503"/>
                <a:chExt cx="916" cy="599"/>
              </a:xfrm>
            </p:grpSpPr>
            <p:sp>
              <p:nvSpPr>
                <p:cNvPr id="44057" name="Rectangle 25"/>
                <p:cNvSpPr>
                  <a:spLocks noChangeArrowheads="1"/>
                </p:cNvSpPr>
                <p:nvPr/>
              </p:nvSpPr>
              <p:spPr bwMode="auto">
                <a:xfrm>
                  <a:off x="4826" y="1545"/>
                  <a:ext cx="916" cy="557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4058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4877" y="1503"/>
                  <a:ext cx="756" cy="47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GB" sz="1600">
                      <a:latin typeface="Verdana" pitchFamily="34" charset="0"/>
                    </a:rPr>
                    <a:t>Residual risk summary</a:t>
                  </a:r>
                </a:p>
              </p:txBody>
            </p:sp>
          </p:grpSp>
        </p:grpSp>
        <p:sp>
          <p:nvSpPr>
            <p:cNvPr id="44059" name="Line 27"/>
            <p:cNvSpPr>
              <a:spLocks noChangeShapeType="1"/>
            </p:cNvSpPr>
            <p:nvPr/>
          </p:nvSpPr>
          <p:spPr bwMode="auto">
            <a:xfrm flipV="1">
              <a:off x="2729" y="1944"/>
              <a:ext cx="0" cy="20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60" name="Line 28"/>
            <p:cNvSpPr>
              <a:spLocks noChangeShapeType="1"/>
            </p:cNvSpPr>
            <p:nvPr/>
          </p:nvSpPr>
          <p:spPr bwMode="auto">
            <a:xfrm>
              <a:off x="2729" y="3965"/>
              <a:ext cx="32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61" name="Line 29"/>
            <p:cNvSpPr>
              <a:spLocks noChangeShapeType="1"/>
            </p:cNvSpPr>
            <p:nvPr/>
          </p:nvSpPr>
          <p:spPr bwMode="auto">
            <a:xfrm flipH="1">
              <a:off x="2729" y="3277"/>
              <a:ext cx="3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62" name="Line 30"/>
            <p:cNvSpPr>
              <a:spLocks noChangeShapeType="1"/>
            </p:cNvSpPr>
            <p:nvPr/>
          </p:nvSpPr>
          <p:spPr bwMode="auto">
            <a:xfrm flipH="1">
              <a:off x="2729" y="2644"/>
              <a:ext cx="33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63" name="Line 31"/>
            <p:cNvSpPr>
              <a:spLocks noChangeShapeType="1"/>
            </p:cNvSpPr>
            <p:nvPr/>
          </p:nvSpPr>
          <p:spPr bwMode="auto">
            <a:xfrm>
              <a:off x="2729" y="1946"/>
              <a:ext cx="32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64" name="AutoShape 32"/>
            <p:cNvSpPr>
              <a:spLocks noChangeArrowheads="1"/>
            </p:cNvSpPr>
            <p:nvPr/>
          </p:nvSpPr>
          <p:spPr bwMode="auto">
            <a:xfrm>
              <a:off x="1613" y="1689"/>
              <a:ext cx="217" cy="424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rgbClr val="7F8EA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65" name="AutoShape 33"/>
            <p:cNvSpPr>
              <a:spLocks noChangeArrowheads="1"/>
            </p:cNvSpPr>
            <p:nvPr/>
          </p:nvSpPr>
          <p:spPr bwMode="auto">
            <a:xfrm>
              <a:off x="1629" y="2844"/>
              <a:ext cx="217" cy="361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rgbClr val="7F8EA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44066" name="Group 34"/>
            <p:cNvGrpSpPr>
              <a:grpSpLocks/>
            </p:cNvGrpSpPr>
            <p:nvPr/>
          </p:nvGrpSpPr>
          <p:grpSpPr bwMode="auto">
            <a:xfrm>
              <a:off x="1078" y="3205"/>
              <a:ext cx="1346" cy="624"/>
              <a:chOff x="1228" y="1879"/>
              <a:chExt cx="1346" cy="624"/>
            </a:xfrm>
          </p:grpSpPr>
          <p:sp>
            <p:nvSpPr>
              <p:cNvPr id="44067" name="Rectangle 35"/>
              <p:cNvSpPr>
                <a:spLocks noChangeArrowheads="1"/>
              </p:cNvSpPr>
              <p:nvPr/>
            </p:nvSpPr>
            <p:spPr bwMode="auto">
              <a:xfrm>
                <a:off x="1228" y="1923"/>
                <a:ext cx="1341" cy="58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4068" name="Text Box 36"/>
              <p:cNvSpPr txBox="1">
                <a:spLocks noChangeArrowheads="1"/>
              </p:cNvSpPr>
              <p:nvPr/>
            </p:nvSpPr>
            <p:spPr bwMode="auto">
              <a:xfrm>
                <a:off x="1242" y="1879"/>
                <a:ext cx="1332" cy="26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endParaRPr lang="en-US" sz="2400">
                  <a:latin typeface="Times" pitchFamily="18" charset="0"/>
                </a:endParaRPr>
              </a:p>
            </p:txBody>
          </p:sp>
        </p:grpSp>
        <p:sp>
          <p:nvSpPr>
            <p:cNvPr id="44069" name="Line 37"/>
            <p:cNvSpPr>
              <a:spLocks noChangeShapeType="1"/>
            </p:cNvSpPr>
            <p:nvPr/>
          </p:nvSpPr>
          <p:spPr bwMode="auto">
            <a:xfrm>
              <a:off x="2411" y="3582"/>
              <a:ext cx="30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4070" name="Text Box 38"/>
            <p:cNvSpPr txBox="1">
              <a:spLocks noChangeArrowheads="1"/>
            </p:cNvSpPr>
            <p:nvPr/>
          </p:nvSpPr>
          <p:spPr bwMode="auto">
            <a:xfrm>
              <a:off x="1096" y="3218"/>
              <a:ext cx="1328" cy="4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1600">
                  <a:latin typeface="Verdana" pitchFamily="34" charset="0"/>
                </a:rPr>
                <a:t>Consider available mitigation techniques</a:t>
              </a:r>
            </a:p>
          </p:txBody>
        </p:sp>
      </p:grpSp>
    </p:spTree>
    <p:extLst>
      <p:ext uri="{BB962C8B-B14F-4D97-AF65-F5344CB8AC3E}">
        <p14:creationId xmlns="" xmlns:p14="http://schemas.microsoft.com/office/powerpoint/2010/main" val="3061898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76250" y="476250"/>
            <a:ext cx="7697788" cy="847725"/>
          </a:xfrm>
        </p:spPr>
        <p:txBody>
          <a:bodyPr anchor="b"/>
          <a:lstStyle/>
          <a:p>
            <a:pPr eaLnBrk="1" hangingPunct="1"/>
            <a:r>
              <a:rPr lang="en-GB" sz="2400" dirty="0" smtClean="0">
                <a:latin typeface="Verdana" pitchFamily="34" charset="0"/>
              </a:rPr>
              <a:t>Compliance risk </a:t>
            </a:r>
            <a:r>
              <a:rPr lang="en-GB" sz="2400" b="1" dirty="0" smtClean="0">
                <a:latin typeface="Verdana" pitchFamily="34" charset="0"/>
              </a:rPr>
              <a:t>monitoring</a:t>
            </a:r>
            <a:r>
              <a:rPr lang="en-GB" sz="2400" dirty="0" smtClean="0">
                <a:latin typeface="Verdana" pitchFamily="34" charset="0"/>
              </a:rPr>
              <a:t> involves…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304925" y="1851025"/>
            <a:ext cx="7219950" cy="4746625"/>
          </a:xfrm>
        </p:spPr>
        <p:txBody>
          <a:bodyPr/>
          <a:lstStyle/>
          <a:p>
            <a:pPr eaLnBrk="1" hangingPunct="1">
              <a:defRPr/>
            </a:pPr>
            <a:r>
              <a:rPr lang="en-GB" sz="1800" dirty="0" smtClean="0">
                <a:latin typeface="Verdana" pitchFamily="34" charset="0"/>
              </a:rPr>
              <a:t>Auditing, tracking and reporting</a:t>
            </a:r>
          </a:p>
          <a:p>
            <a:pPr eaLnBrk="1" hangingPunct="1">
              <a:defRPr/>
            </a:pPr>
            <a:endParaRPr lang="en-GB" sz="1800" dirty="0" smtClean="0">
              <a:latin typeface="Verdana" pitchFamily="34" charset="0"/>
            </a:endParaRPr>
          </a:p>
          <a:p>
            <a:pPr eaLnBrk="1" hangingPunct="1">
              <a:defRPr/>
            </a:pPr>
            <a:r>
              <a:rPr lang="en-GB" sz="1800" dirty="0" smtClean="0">
                <a:latin typeface="Verdana" pitchFamily="34" charset="0"/>
              </a:rPr>
              <a:t>Comparing actual outcomes to pre-set indicators</a:t>
            </a:r>
          </a:p>
          <a:p>
            <a:pPr eaLnBrk="1" hangingPunct="1">
              <a:defRPr/>
            </a:pPr>
            <a:endParaRPr lang="en-GB" sz="1800" dirty="0" smtClean="0">
              <a:latin typeface="Verdana" pitchFamily="34" charset="0"/>
            </a:endParaRPr>
          </a:p>
          <a:p>
            <a:pPr eaLnBrk="1" hangingPunct="1">
              <a:defRPr/>
            </a:pPr>
            <a:r>
              <a:rPr lang="en-GB" sz="1800" dirty="0" smtClean="0">
                <a:latin typeface="Verdana" pitchFamily="34" charset="0"/>
              </a:rPr>
              <a:t>Confirming effectiveness of your risk responses</a:t>
            </a:r>
          </a:p>
          <a:p>
            <a:pPr eaLnBrk="1" hangingPunct="1">
              <a:defRPr/>
            </a:pPr>
            <a:endParaRPr lang="en-GB" sz="1800" dirty="0" smtClean="0">
              <a:latin typeface="Verdana" pitchFamily="34" charset="0"/>
            </a:endParaRPr>
          </a:p>
          <a:p>
            <a:pPr eaLnBrk="1" hangingPunct="1">
              <a:defRPr/>
            </a:pPr>
            <a:r>
              <a:rPr lang="en-GB" sz="1800" dirty="0" smtClean="0">
                <a:latin typeface="Verdana" pitchFamily="34" charset="0"/>
              </a:rPr>
              <a:t>Reporting compliance and exceptions</a:t>
            </a:r>
          </a:p>
          <a:p>
            <a:pPr eaLnBrk="1" hangingPunct="1">
              <a:defRPr/>
            </a:pPr>
            <a:endParaRPr lang="en-GB" sz="1800" dirty="0" smtClean="0">
              <a:latin typeface="Verdana" pitchFamily="34" charset="0"/>
            </a:endParaRPr>
          </a:p>
          <a:p>
            <a:pPr eaLnBrk="1" hangingPunct="1">
              <a:defRPr/>
            </a:pPr>
            <a:r>
              <a:rPr lang="en-GB" sz="1800" dirty="0" smtClean="0">
                <a:latin typeface="Verdana" pitchFamily="34" charset="0"/>
              </a:rPr>
              <a:t>Establishing [annual / periodical] compliance risk management reports</a:t>
            </a:r>
          </a:p>
          <a:p>
            <a:pPr eaLnBrk="1" hangingPunct="1">
              <a:defRPr/>
            </a:pPr>
            <a:endParaRPr lang="en-GB" sz="1800" dirty="0">
              <a:latin typeface="Verdana" pitchFamily="34" charset="0"/>
            </a:endParaRPr>
          </a:p>
          <a:p>
            <a:pPr eaLnBrk="1" hangingPunct="1">
              <a:defRPr/>
            </a:pPr>
            <a:endParaRPr lang="en-GB" sz="1800" dirty="0" smtClean="0">
              <a:latin typeface="Verdana" pitchFamily="34" charset="0"/>
            </a:endParaRPr>
          </a:p>
          <a:p>
            <a:pPr eaLnBrk="1" hangingPunct="1">
              <a:defRPr/>
            </a:pPr>
            <a:endParaRPr lang="en-GB" sz="1800" dirty="0">
              <a:latin typeface="Verdana" pitchFamily="34" charset="0"/>
            </a:endParaRPr>
          </a:p>
          <a:p>
            <a:pPr eaLnBrk="1" hangingPunct="1">
              <a:defRPr/>
            </a:pPr>
            <a:endParaRPr lang="en-GB" sz="1800" dirty="0" smtClean="0">
              <a:latin typeface="Verdana" pitchFamily="34" charset="0"/>
            </a:endParaRPr>
          </a:p>
          <a:p>
            <a:pPr eaLnBrk="1" hangingPunct="1">
              <a:defRPr/>
            </a:pPr>
            <a:endParaRPr lang="en-GB" sz="1800" dirty="0" smtClean="0">
              <a:latin typeface="Verdana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71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1168400" y="471488"/>
            <a:ext cx="7289800" cy="658812"/>
          </a:xfrm>
        </p:spPr>
        <p:txBody>
          <a:bodyPr/>
          <a:lstStyle/>
          <a:p>
            <a:r>
              <a:rPr lang="en-GB" sz="3600">
                <a:latin typeface="Verdana" pitchFamily="34" charset="0"/>
              </a:rPr>
              <a:t>Risk monitoring</a:t>
            </a:r>
          </a:p>
        </p:txBody>
      </p:sp>
      <p:grpSp>
        <p:nvGrpSpPr>
          <p:cNvPr id="48131" name="Group 3"/>
          <p:cNvGrpSpPr>
            <a:grpSpLocks/>
          </p:cNvGrpSpPr>
          <p:nvPr/>
        </p:nvGrpSpPr>
        <p:grpSpPr bwMode="auto">
          <a:xfrm>
            <a:off x="2008242" y="1698626"/>
            <a:ext cx="6273800" cy="2765425"/>
            <a:chOff x="1514" y="1088"/>
            <a:chExt cx="3068" cy="1742"/>
          </a:xfrm>
        </p:grpSpPr>
        <p:grpSp>
          <p:nvGrpSpPr>
            <p:cNvPr id="48132" name="Group 4"/>
            <p:cNvGrpSpPr>
              <a:grpSpLocks/>
            </p:cNvGrpSpPr>
            <p:nvPr/>
          </p:nvGrpSpPr>
          <p:grpSpPr bwMode="auto">
            <a:xfrm>
              <a:off x="1649" y="1088"/>
              <a:ext cx="2698" cy="1015"/>
              <a:chOff x="1261" y="793"/>
              <a:chExt cx="2698" cy="1015"/>
            </a:xfrm>
          </p:grpSpPr>
          <p:grpSp>
            <p:nvGrpSpPr>
              <p:cNvPr id="48133" name="Group 5"/>
              <p:cNvGrpSpPr>
                <a:grpSpLocks/>
              </p:cNvGrpSpPr>
              <p:nvPr/>
            </p:nvGrpSpPr>
            <p:grpSpPr bwMode="auto">
              <a:xfrm>
                <a:off x="1261" y="793"/>
                <a:ext cx="1134" cy="534"/>
                <a:chOff x="946" y="793"/>
                <a:chExt cx="1134" cy="534"/>
              </a:xfrm>
            </p:grpSpPr>
            <p:sp>
              <p:nvSpPr>
                <p:cNvPr id="48134" name="Rectangle 6"/>
                <p:cNvSpPr>
                  <a:spLocks noChangeArrowheads="1"/>
                </p:cNvSpPr>
                <p:nvPr/>
              </p:nvSpPr>
              <p:spPr bwMode="auto">
                <a:xfrm>
                  <a:off x="1086" y="845"/>
                  <a:ext cx="920" cy="48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8135" name="Text Box 7"/>
                <p:cNvSpPr txBox="1">
                  <a:spLocks noChangeArrowheads="1"/>
                </p:cNvSpPr>
                <p:nvPr/>
              </p:nvSpPr>
              <p:spPr bwMode="auto">
                <a:xfrm>
                  <a:off x="946" y="793"/>
                  <a:ext cx="1134" cy="36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GB" sz="1600">
                      <a:latin typeface="Verdana" pitchFamily="34" charset="0"/>
                    </a:rPr>
                    <a:t>Required controls summary</a:t>
                  </a:r>
                </a:p>
              </p:txBody>
            </p:sp>
          </p:grpSp>
          <p:grpSp>
            <p:nvGrpSpPr>
              <p:cNvPr id="48136" name="Group 8"/>
              <p:cNvGrpSpPr>
                <a:grpSpLocks/>
              </p:cNvGrpSpPr>
              <p:nvPr/>
            </p:nvGrpSpPr>
            <p:grpSpPr bwMode="auto">
              <a:xfrm>
                <a:off x="2016" y="1034"/>
                <a:ext cx="1943" cy="774"/>
                <a:chOff x="2016" y="1034"/>
                <a:chExt cx="1943" cy="774"/>
              </a:xfrm>
            </p:grpSpPr>
            <p:sp>
              <p:nvSpPr>
                <p:cNvPr id="48137" name="Rectangle 9"/>
                <p:cNvSpPr>
                  <a:spLocks noChangeArrowheads="1"/>
                </p:cNvSpPr>
                <p:nvPr/>
              </p:nvSpPr>
              <p:spPr bwMode="auto">
                <a:xfrm>
                  <a:off x="2156" y="1086"/>
                  <a:ext cx="920" cy="48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8138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2016" y="1034"/>
                  <a:ext cx="1134" cy="36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GB" sz="1600">
                      <a:latin typeface="Verdana" pitchFamily="34" charset="0"/>
                    </a:rPr>
                    <a:t>Contingency plan requirements</a:t>
                  </a:r>
                </a:p>
              </p:txBody>
            </p:sp>
            <p:grpSp>
              <p:nvGrpSpPr>
                <p:cNvPr id="48139" name="Group 11"/>
                <p:cNvGrpSpPr>
                  <a:grpSpLocks/>
                </p:cNvGrpSpPr>
                <p:nvPr/>
              </p:nvGrpSpPr>
              <p:grpSpPr bwMode="auto">
                <a:xfrm>
                  <a:off x="2825" y="1274"/>
                  <a:ext cx="1134" cy="534"/>
                  <a:chOff x="2753" y="1184"/>
                  <a:chExt cx="1134" cy="534"/>
                </a:xfrm>
              </p:grpSpPr>
              <p:sp>
                <p:nvSpPr>
                  <p:cNvPr id="48140" name="Rectangle 12"/>
                  <p:cNvSpPr>
                    <a:spLocks noChangeArrowheads="1"/>
                  </p:cNvSpPr>
                  <p:nvPr/>
                </p:nvSpPr>
                <p:spPr bwMode="auto">
                  <a:xfrm>
                    <a:off x="2893" y="1236"/>
                    <a:ext cx="920" cy="482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48141" name="Text Box 1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753" y="1184"/>
                    <a:ext cx="1134" cy="52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 algn="ctr">
                      <a:spcBef>
                        <a:spcPct val="50000"/>
                      </a:spcBef>
                    </a:pPr>
                    <a:r>
                      <a:rPr lang="en-GB" sz="1600">
                        <a:latin typeface="Verdana" pitchFamily="34" charset="0"/>
                      </a:rPr>
                      <a:t>Insurance requirements summary</a:t>
                    </a:r>
                  </a:p>
                </p:txBody>
              </p:sp>
            </p:grpSp>
          </p:grpSp>
        </p:grpSp>
        <p:grpSp>
          <p:nvGrpSpPr>
            <p:cNvPr id="48142" name="Group 14"/>
            <p:cNvGrpSpPr>
              <a:grpSpLocks/>
            </p:cNvGrpSpPr>
            <p:nvPr/>
          </p:nvGrpSpPr>
          <p:grpSpPr bwMode="auto">
            <a:xfrm>
              <a:off x="1514" y="2271"/>
              <a:ext cx="1346" cy="559"/>
              <a:chOff x="1076" y="2022"/>
              <a:chExt cx="1346" cy="559"/>
            </a:xfrm>
          </p:grpSpPr>
          <p:sp>
            <p:nvSpPr>
              <p:cNvPr id="48143" name="Rectangle 15"/>
              <p:cNvSpPr>
                <a:spLocks noChangeArrowheads="1"/>
              </p:cNvSpPr>
              <p:nvPr/>
            </p:nvSpPr>
            <p:spPr bwMode="auto">
              <a:xfrm>
                <a:off x="1076" y="2053"/>
                <a:ext cx="1341" cy="52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8144" name="Text Box 16"/>
              <p:cNvSpPr txBox="1">
                <a:spLocks noChangeArrowheads="1"/>
              </p:cNvSpPr>
              <p:nvPr/>
            </p:nvSpPr>
            <p:spPr bwMode="auto">
              <a:xfrm>
                <a:off x="1090" y="2022"/>
                <a:ext cx="1332" cy="52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GB" sz="1600">
                    <a:latin typeface="Verdana" pitchFamily="34" charset="0"/>
                  </a:rPr>
                  <a:t>Set risk indicators and methods to monitor them</a:t>
                </a:r>
              </a:p>
            </p:txBody>
          </p:sp>
        </p:grpSp>
        <p:sp>
          <p:nvSpPr>
            <p:cNvPr id="48145" name="AutoShape 17"/>
            <p:cNvSpPr>
              <a:spLocks noChangeArrowheads="1"/>
            </p:cNvSpPr>
            <p:nvPr/>
          </p:nvSpPr>
          <p:spPr bwMode="auto">
            <a:xfrm>
              <a:off x="2133" y="1695"/>
              <a:ext cx="141" cy="431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rgbClr val="7F8EA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8146" name="AutoShape 18"/>
            <p:cNvSpPr>
              <a:spLocks noChangeArrowheads="1"/>
            </p:cNvSpPr>
            <p:nvPr/>
          </p:nvSpPr>
          <p:spPr bwMode="auto">
            <a:xfrm rot="16162906">
              <a:off x="3177" y="2391"/>
              <a:ext cx="146" cy="395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rgbClr val="7F8EA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48147" name="Group 19"/>
            <p:cNvGrpSpPr>
              <a:grpSpLocks/>
            </p:cNvGrpSpPr>
            <p:nvPr/>
          </p:nvGrpSpPr>
          <p:grpSpPr bwMode="auto">
            <a:xfrm>
              <a:off x="3448" y="2295"/>
              <a:ext cx="1134" cy="534"/>
              <a:chOff x="2753" y="1184"/>
              <a:chExt cx="1134" cy="534"/>
            </a:xfrm>
          </p:grpSpPr>
          <p:sp>
            <p:nvSpPr>
              <p:cNvPr id="48148" name="Rectangle 20"/>
              <p:cNvSpPr>
                <a:spLocks noChangeArrowheads="1"/>
              </p:cNvSpPr>
              <p:nvPr/>
            </p:nvSpPr>
            <p:spPr bwMode="auto">
              <a:xfrm>
                <a:off x="2893" y="1236"/>
                <a:ext cx="920" cy="48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8149" name="Text Box 21"/>
              <p:cNvSpPr txBox="1">
                <a:spLocks noChangeArrowheads="1"/>
              </p:cNvSpPr>
              <p:nvPr/>
            </p:nvSpPr>
            <p:spPr bwMode="auto">
              <a:xfrm>
                <a:off x="2753" y="1184"/>
                <a:ext cx="1134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GB" sz="1400">
                    <a:latin typeface="Verdana" pitchFamily="34" charset="0"/>
                  </a:rPr>
                  <a:t>Annual Risk Management Report</a:t>
                </a:r>
              </a:p>
            </p:txBody>
          </p:sp>
        </p:grpSp>
      </p:grpSp>
    </p:spTree>
    <p:extLst>
      <p:ext uri="{BB962C8B-B14F-4D97-AF65-F5344CB8AC3E}">
        <p14:creationId xmlns="" xmlns:p14="http://schemas.microsoft.com/office/powerpoint/2010/main" val="3605638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1168400" y="471488"/>
            <a:ext cx="7289800" cy="658812"/>
          </a:xfrm>
        </p:spPr>
        <p:txBody>
          <a:bodyPr/>
          <a:lstStyle/>
          <a:p>
            <a:r>
              <a:rPr lang="en-GB" sz="3600" dirty="0" smtClean="0">
                <a:latin typeface="Verdana" pitchFamily="34" charset="0"/>
              </a:rPr>
              <a:t>Risk limitation </a:t>
            </a:r>
            <a:r>
              <a:rPr lang="en-GB" sz="3600" dirty="0">
                <a:latin typeface="Verdana" pitchFamily="34" charset="0"/>
              </a:rPr>
              <a:t>involves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2788" y="2028825"/>
            <a:ext cx="6819900" cy="3813175"/>
          </a:xfrm>
        </p:spPr>
        <p:txBody>
          <a:bodyPr/>
          <a:lstStyle/>
          <a:p>
            <a:r>
              <a:rPr lang="en-GB" sz="2000">
                <a:latin typeface="Verdana" pitchFamily="34" charset="0"/>
              </a:rPr>
              <a:t>Risk crystalisation scenarios </a:t>
            </a:r>
          </a:p>
          <a:p>
            <a:r>
              <a:rPr lang="en-GB" sz="2000">
                <a:latin typeface="Verdana" pitchFamily="34" charset="0"/>
              </a:rPr>
              <a:t>Contingency plans</a:t>
            </a:r>
          </a:p>
          <a:p>
            <a:r>
              <a:rPr lang="en-GB" sz="2000">
                <a:latin typeface="Verdana" pitchFamily="34" charset="0"/>
              </a:rPr>
              <a:t>Limitation procedures</a:t>
            </a:r>
          </a:p>
          <a:p>
            <a:r>
              <a:rPr lang="en-GB" sz="2000">
                <a:latin typeface="Verdana" pitchFamily="34" charset="0"/>
              </a:rPr>
              <a:t>Post event assessment</a:t>
            </a:r>
          </a:p>
        </p:txBody>
      </p:sp>
    </p:spTree>
    <p:extLst>
      <p:ext uri="{BB962C8B-B14F-4D97-AF65-F5344CB8AC3E}">
        <p14:creationId xmlns="" xmlns:p14="http://schemas.microsoft.com/office/powerpoint/2010/main" val="159722819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7544" y="261938"/>
            <a:ext cx="8600256" cy="1295400"/>
          </a:xfrm>
        </p:spPr>
        <p:txBody>
          <a:bodyPr anchor="b">
            <a:normAutofit/>
          </a:bodyPr>
          <a:lstStyle/>
          <a:p>
            <a:pPr algn="l" eaLnBrk="1" hangingPunct="1"/>
            <a:r>
              <a:rPr lang="en-GB" sz="2400" dirty="0" smtClean="0">
                <a:latin typeface="Verdana" pitchFamily="34" charset="0"/>
              </a:rPr>
              <a:t>Advantages of a formal compliance risk  management process for the new SRA Code? 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39800" y="1806575"/>
            <a:ext cx="7221538" cy="4862513"/>
          </a:xfrm>
        </p:spPr>
        <p:txBody>
          <a:bodyPr/>
          <a:lstStyle/>
          <a:p>
            <a:pPr eaLnBrk="1" hangingPunct="1">
              <a:defRPr/>
            </a:pPr>
            <a:r>
              <a:rPr lang="en-GB" sz="1800" dirty="0" smtClean="0">
                <a:latin typeface="Verdana" pitchFamily="34" charset="0"/>
              </a:rPr>
              <a:t>Structured approach focuses on key compliance risk areas</a:t>
            </a:r>
          </a:p>
          <a:p>
            <a:pPr eaLnBrk="1" hangingPunct="1">
              <a:defRPr/>
            </a:pPr>
            <a:endParaRPr lang="en-GB" sz="1800" dirty="0" smtClean="0">
              <a:latin typeface="Verdana" pitchFamily="34" charset="0"/>
            </a:endParaRPr>
          </a:p>
          <a:p>
            <a:pPr eaLnBrk="1" hangingPunct="1">
              <a:defRPr/>
            </a:pPr>
            <a:r>
              <a:rPr lang="en-GB" sz="1800" dirty="0" smtClean="0">
                <a:latin typeface="Verdana" pitchFamily="34" charset="0"/>
              </a:rPr>
              <a:t>Can demonstrate </a:t>
            </a:r>
            <a:r>
              <a:rPr lang="en-GB" sz="1800" b="1" dirty="0" smtClean="0">
                <a:latin typeface="Verdana" pitchFamily="34" charset="0"/>
              </a:rPr>
              <a:t>how</a:t>
            </a:r>
            <a:r>
              <a:rPr lang="en-GB" sz="1800" dirty="0" smtClean="0">
                <a:latin typeface="Verdana" pitchFamily="34" charset="0"/>
              </a:rPr>
              <a:t> a firm is complying and the </a:t>
            </a:r>
            <a:r>
              <a:rPr lang="en-GB" sz="1800" b="1" dirty="0" smtClean="0">
                <a:latin typeface="Verdana" pitchFamily="34" charset="0"/>
              </a:rPr>
              <a:t>effectiveness</a:t>
            </a:r>
            <a:r>
              <a:rPr lang="en-GB" sz="1800" dirty="0" smtClean="0">
                <a:latin typeface="Verdana" pitchFamily="34" charset="0"/>
              </a:rPr>
              <a:t> of compliance / outcomes</a:t>
            </a:r>
          </a:p>
          <a:p>
            <a:pPr eaLnBrk="1" hangingPunct="1">
              <a:defRPr/>
            </a:pPr>
            <a:endParaRPr lang="en-GB" sz="1800" dirty="0" smtClean="0">
              <a:latin typeface="Verdana" pitchFamily="34" charset="0"/>
            </a:endParaRPr>
          </a:p>
          <a:p>
            <a:pPr eaLnBrk="1" hangingPunct="1">
              <a:defRPr/>
            </a:pPr>
            <a:r>
              <a:rPr lang="en-GB" sz="1800" dirty="0" smtClean="0">
                <a:latin typeface="Verdana" pitchFamily="34" charset="0"/>
              </a:rPr>
              <a:t>Continuous monitoring ensures management of compliance and risk is “lived” day to day </a:t>
            </a:r>
          </a:p>
          <a:p>
            <a:pPr eaLnBrk="1" hangingPunct="1">
              <a:defRPr/>
            </a:pPr>
            <a:endParaRPr lang="en-GB" sz="1800" dirty="0" smtClean="0">
              <a:latin typeface="Verdana" pitchFamily="34" charset="0"/>
            </a:endParaRPr>
          </a:p>
          <a:p>
            <a:pPr eaLnBrk="1" hangingPunct="1">
              <a:defRPr/>
            </a:pPr>
            <a:r>
              <a:rPr lang="en-GB" sz="1800" dirty="0" smtClean="0">
                <a:latin typeface="Verdana" pitchFamily="34" charset="0"/>
              </a:rPr>
              <a:t>Universal application to all compliance and risk areas</a:t>
            </a:r>
          </a:p>
          <a:p>
            <a:pPr eaLnBrk="1" hangingPunct="1">
              <a:defRPr/>
            </a:pPr>
            <a:endParaRPr lang="en-GB" sz="1800" dirty="0" smtClean="0">
              <a:latin typeface="Verdana" pitchFamily="34" charset="0"/>
            </a:endParaRPr>
          </a:p>
          <a:p>
            <a:pPr eaLnBrk="1" hangingPunct="1">
              <a:defRPr/>
            </a:pPr>
            <a:r>
              <a:rPr lang="en-GB" sz="1800" dirty="0" smtClean="0">
                <a:latin typeface="Verdana" pitchFamily="34" charset="0"/>
              </a:rPr>
              <a:t>Comfort / assurance to PI insurers [and SRA?]</a:t>
            </a:r>
          </a:p>
          <a:p>
            <a:pPr eaLnBrk="1" hangingPunct="1">
              <a:defRPr/>
            </a:pPr>
            <a:endParaRPr lang="en-GB" sz="1800" dirty="0">
              <a:latin typeface="Verdana" pitchFamily="34" charset="0"/>
            </a:endParaRPr>
          </a:p>
          <a:p>
            <a:pPr marL="0" indent="0" algn="ctr" eaLnBrk="1" hangingPunct="1">
              <a:spcBef>
                <a:spcPct val="0"/>
              </a:spcBef>
              <a:buFontTx/>
              <a:buNone/>
              <a:defRPr/>
            </a:pPr>
            <a:endParaRPr lang="en-GB" sz="1400" kern="1200" dirty="0" smtClean="0">
              <a:solidFill>
                <a:srgbClr val="002060"/>
              </a:solidFill>
              <a:latin typeface="Tahoma" pitchFamily="34" charset="0"/>
            </a:endParaRPr>
          </a:p>
          <a:p>
            <a:pPr marL="0" indent="0" algn="ctr" eaLnBrk="1" hangingPunct="1">
              <a:spcBef>
                <a:spcPct val="0"/>
              </a:spcBef>
              <a:buFontTx/>
              <a:buNone/>
              <a:defRPr/>
            </a:pPr>
            <a:endParaRPr lang="en-GB" sz="1400" kern="1200" dirty="0">
              <a:solidFill>
                <a:srgbClr val="002060"/>
              </a:solidFill>
              <a:latin typeface="Tahoma" pitchFamily="34" charset="0"/>
            </a:endParaRPr>
          </a:p>
          <a:p>
            <a:pPr eaLnBrk="1" hangingPunct="1">
              <a:defRPr/>
            </a:pPr>
            <a:endParaRPr lang="en-GB" sz="1800" dirty="0" smtClean="0">
              <a:latin typeface="Verdana" pitchFamily="34" charset="0"/>
            </a:endParaRPr>
          </a:p>
          <a:p>
            <a:pPr eaLnBrk="1" hangingPunct="1">
              <a:defRPr/>
            </a:pPr>
            <a:endParaRPr lang="en-GB" sz="2000" dirty="0" smtClean="0">
              <a:latin typeface="Verdana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3707577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76250" y="476250"/>
            <a:ext cx="7697788" cy="904875"/>
          </a:xfrm>
        </p:spPr>
        <p:txBody>
          <a:bodyPr anchor="b">
            <a:normAutofit fontScale="90000"/>
          </a:bodyPr>
          <a:lstStyle/>
          <a:p>
            <a:pPr algn="l" eaLnBrk="1" hangingPunct="1"/>
            <a:r>
              <a:rPr lang="en-GB" sz="2000" dirty="0" smtClean="0">
                <a:latin typeface="Verdana" pitchFamily="34" charset="0"/>
              </a:rPr>
              <a:t>Effective use of IT systems for compliance risk management?</a:t>
            </a:r>
            <a:r>
              <a:rPr lang="en-GB" dirty="0" smtClean="0"/>
              <a:t> 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606550" y="1989138"/>
            <a:ext cx="6629400" cy="4608512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en-GB" sz="1800" dirty="0" smtClean="0">
                <a:latin typeface="Verdana" pitchFamily="34" charset="0"/>
              </a:rPr>
              <a:t>Use an </a:t>
            </a:r>
            <a:r>
              <a:rPr lang="en-GB" sz="1800" b="1" dirty="0" smtClean="0">
                <a:latin typeface="Verdana" pitchFamily="34" charset="0"/>
              </a:rPr>
              <a:t>integrated</a:t>
            </a:r>
            <a:r>
              <a:rPr lang="en-GB" sz="1800" dirty="0" smtClean="0">
                <a:latin typeface="Verdana" pitchFamily="34" charset="0"/>
              </a:rPr>
              <a:t> compliance risk management system to cost effectively manage compliance risk areas by: </a:t>
            </a:r>
          </a:p>
          <a:p>
            <a:pPr marL="0" indent="0" eaLnBrk="1" hangingPunct="1">
              <a:lnSpc>
                <a:spcPct val="80000"/>
              </a:lnSpc>
              <a:defRPr/>
            </a:pPr>
            <a:endParaRPr lang="en-GB" sz="1800" dirty="0" smtClean="0">
              <a:latin typeface="Verdana" pitchFamily="34" charset="0"/>
            </a:endParaRPr>
          </a:p>
          <a:p>
            <a:pPr lvl="1" eaLnBrk="1" hangingPunct="1">
              <a:lnSpc>
                <a:spcPct val="80000"/>
              </a:lnSpc>
              <a:defRPr/>
            </a:pPr>
            <a:r>
              <a:rPr lang="en-GB" sz="1800" dirty="0" smtClean="0">
                <a:latin typeface="Verdana" pitchFamily="34" charset="0"/>
              </a:rPr>
              <a:t>creating and maintaining one central, up to date compliance and risk database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GB" sz="1800" dirty="0" smtClean="0">
                <a:latin typeface="Verdana" pitchFamily="34" charset="0"/>
              </a:rPr>
              <a:t>providing information access to all who need it in relation to exposure to risk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GB" sz="1800" dirty="0" smtClean="0">
                <a:latin typeface="Verdana" pitchFamily="34" charset="0"/>
              </a:rPr>
              <a:t>embedding compliance and risk management procedures – e.g. client inception procedures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GB" sz="1800" dirty="0" smtClean="0">
                <a:latin typeface="Verdana" pitchFamily="34" charset="0"/>
              </a:rPr>
              <a:t>streamlining identification, assessment, mitigation and monitoring of compliance risks</a:t>
            </a:r>
          </a:p>
          <a:p>
            <a:pPr lvl="1" eaLnBrk="1" hangingPunct="1">
              <a:lnSpc>
                <a:spcPct val="80000"/>
              </a:lnSpc>
              <a:defRPr/>
            </a:pPr>
            <a:endParaRPr lang="en-GB" sz="1800" dirty="0">
              <a:latin typeface="Verdana" pitchFamily="34" charset="0"/>
            </a:endParaRPr>
          </a:p>
          <a:p>
            <a:pPr lvl="1" eaLnBrk="1" hangingPunct="1">
              <a:lnSpc>
                <a:spcPct val="80000"/>
              </a:lnSpc>
              <a:defRPr/>
            </a:pPr>
            <a:endParaRPr lang="en-GB" sz="1800" dirty="0" smtClean="0">
              <a:latin typeface="Verdana" pitchFamily="34" charset="0"/>
            </a:endParaRPr>
          </a:p>
          <a:p>
            <a:pPr lvl="1" eaLnBrk="1" hangingPunct="1">
              <a:lnSpc>
                <a:spcPct val="80000"/>
              </a:lnSpc>
              <a:defRPr/>
            </a:pPr>
            <a:endParaRPr lang="en-GB" sz="1800" dirty="0">
              <a:latin typeface="Verdana" pitchFamily="34" charset="0"/>
            </a:endParaRPr>
          </a:p>
          <a:p>
            <a:pPr lvl="1" eaLnBrk="1" hangingPunct="1">
              <a:lnSpc>
                <a:spcPct val="80000"/>
              </a:lnSpc>
              <a:defRPr/>
            </a:pPr>
            <a:endParaRPr lang="en-GB" sz="1800" dirty="0" smtClean="0">
              <a:latin typeface="Verdana" pitchFamily="34" charset="0"/>
            </a:endParaRPr>
          </a:p>
          <a:p>
            <a:pPr marL="0" indent="0" algn="ctr" eaLnBrk="1" hangingPunct="1">
              <a:spcBef>
                <a:spcPct val="0"/>
              </a:spcBef>
              <a:buFontTx/>
              <a:buNone/>
              <a:defRPr/>
            </a:pPr>
            <a:endParaRPr lang="en-GB" sz="1400" kern="1200" dirty="0" smtClean="0">
              <a:solidFill>
                <a:srgbClr val="002060"/>
              </a:solidFill>
              <a:latin typeface="Tahoma" pitchFamily="34" charset="0"/>
            </a:endParaRPr>
          </a:p>
          <a:p>
            <a:pPr marL="0" indent="0" algn="ctr" eaLnBrk="1" hangingPunct="1">
              <a:spcBef>
                <a:spcPct val="0"/>
              </a:spcBef>
              <a:buFontTx/>
              <a:buNone/>
              <a:defRPr/>
            </a:pPr>
            <a:endParaRPr lang="en-GB" sz="1400" kern="1200" dirty="0" smtClean="0">
              <a:solidFill>
                <a:srgbClr val="002060"/>
              </a:solidFill>
              <a:latin typeface="Tahoma" pitchFamily="34" charset="0"/>
            </a:endParaRPr>
          </a:p>
          <a:p>
            <a:pPr lvl="1" eaLnBrk="1" hangingPunct="1">
              <a:lnSpc>
                <a:spcPct val="80000"/>
              </a:lnSpc>
              <a:defRPr/>
            </a:pPr>
            <a:endParaRPr lang="en-GB" sz="1800" dirty="0" smtClean="0">
              <a:latin typeface="Verdana" pitchFamily="34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endParaRPr lang="en-GB" sz="1800" dirty="0" smtClean="0">
              <a:latin typeface="Verdana" pitchFamily="34" charset="0"/>
            </a:endParaRPr>
          </a:p>
          <a:p>
            <a:pPr lvl="1" eaLnBrk="1" hangingPunct="1">
              <a:lnSpc>
                <a:spcPct val="80000"/>
              </a:lnSpc>
              <a:defRPr/>
            </a:pPr>
            <a:endParaRPr lang="en-GB" sz="2000" dirty="0" smtClean="0">
              <a:latin typeface="Verdana" pitchFamily="34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endParaRPr lang="en-GB" sz="2000" dirty="0" smtClean="0">
              <a:latin typeface="Verdana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932739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928670"/>
            <a:ext cx="8229600" cy="4214842"/>
          </a:xfrm>
        </p:spPr>
        <p:txBody>
          <a:bodyPr>
            <a:normAutofit/>
          </a:bodyPr>
          <a:lstStyle/>
          <a:p>
            <a:pPr algn="l"/>
            <a:r>
              <a:rPr lang="en-GB" sz="3200" dirty="0" smtClean="0"/>
              <a:t>“If you cannot demonstrate compliance we may take regulatory action”</a:t>
            </a:r>
            <a:br>
              <a:rPr lang="en-GB" sz="3200" dirty="0" smtClean="0"/>
            </a:br>
            <a:r>
              <a:rPr lang="en-GB" sz="3200" dirty="0" smtClean="0"/>
              <a:t/>
            </a:r>
            <a:br>
              <a:rPr lang="en-GB" sz="3200" dirty="0" smtClean="0"/>
            </a:br>
            <a:r>
              <a:rPr lang="en-GB" sz="3200" dirty="0" smtClean="0"/>
              <a:t>SRA – OFR at a glance </a:t>
            </a:r>
            <a:endParaRPr lang="en-GB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3200" dirty="0" smtClean="0"/>
              <a:t>Outcomes focused regulation is about processes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1857364"/>
            <a:ext cx="8229600" cy="366870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2800" dirty="0" smtClean="0"/>
              <a:t>Using IT systems is likely to be the most cost </a:t>
            </a:r>
          </a:p>
          <a:p>
            <a:pPr>
              <a:buNone/>
            </a:pPr>
            <a:r>
              <a:rPr lang="en-GB" sz="2800" dirty="0" smtClean="0"/>
              <a:t>effective and compliant method to manage </a:t>
            </a:r>
          </a:p>
          <a:p>
            <a:pPr>
              <a:buNone/>
            </a:pPr>
            <a:r>
              <a:rPr lang="en-GB" sz="2800" dirty="0" smtClean="0"/>
              <a:t>these processes.</a:t>
            </a:r>
          </a:p>
          <a:p>
            <a:pPr>
              <a:buNone/>
            </a:pPr>
            <a:endParaRPr lang="en-GB" sz="2800" dirty="0" smtClean="0"/>
          </a:p>
          <a:p>
            <a:pPr>
              <a:buNone/>
            </a:pPr>
            <a:r>
              <a:rPr lang="en-GB" sz="2800" dirty="0" smtClean="0"/>
              <a:t>Any questions?  </a:t>
            </a:r>
            <a:endParaRPr lang="en-GB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itle 1"/>
          <p:cNvSpPr>
            <a:spLocks noGrp="1"/>
          </p:cNvSpPr>
          <p:nvPr>
            <p:ph type="title" idx="4294967295"/>
          </p:nvPr>
        </p:nvSpPr>
        <p:spPr/>
        <p:txBody>
          <a:bodyPr anchor="b">
            <a:normAutofit/>
          </a:bodyPr>
          <a:lstStyle/>
          <a:p>
            <a:pPr algn="l" eaLnBrk="1" hangingPunct="1"/>
            <a:r>
              <a:rPr lang="en-GB" sz="2800" dirty="0" smtClean="0"/>
              <a:t>The scope and volume of compliance requires a different approach</a:t>
            </a:r>
          </a:p>
        </p:txBody>
      </p:sp>
      <p:sp>
        <p:nvSpPr>
          <p:cNvPr id="67587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229600" cy="506888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1800" dirty="0" smtClean="0"/>
              <a:t> </a:t>
            </a:r>
            <a:r>
              <a:rPr lang="en-GB" sz="1800" dirty="0" smtClean="0"/>
              <a:t>For example, under Chapter 7 of SRA Code the Outcomes provide that firms must:  </a:t>
            </a:r>
          </a:p>
          <a:p>
            <a:pPr>
              <a:buNone/>
            </a:pPr>
            <a:endParaRPr lang="en-GB" sz="1800" dirty="0" smtClean="0"/>
          </a:p>
          <a:p>
            <a:pPr>
              <a:buNone/>
            </a:pPr>
            <a:endParaRPr lang="en-US" sz="1800" dirty="0" smtClean="0"/>
          </a:p>
          <a:p>
            <a:pPr eaLnBrk="1" hangingPunct="1">
              <a:buFontTx/>
              <a:buNone/>
            </a:pPr>
            <a:r>
              <a:rPr lang="en-US" sz="1800" dirty="0" smtClean="0"/>
              <a:t> - </a:t>
            </a:r>
            <a:r>
              <a:rPr lang="en-US" sz="1800" b="1" dirty="0" smtClean="0"/>
              <a:t>have appropriate systems and controls in place </a:t>
            </a:r>
            <a:r>
              <a:rPr lang="en-US" sz="1800" dirty="0" smtClean="0"/>
              <a:t>to achieve and comply with all Principles, rules and outcomes and other requirements of the Handbook</a:t>
            </a:r>
          </a:p>
          <a:p>
            <a:pPr eaLnBrk="1" hangingPunct="1">
              <a:buFontTx/>
              <a:buNone/>
            </a:pPr>
            <a:r>
              <a:rPr lang="en-US" sz="1800" dirty="0" smtClean="0"/>
              <a:t> - </a:t>
            </a:r>
            <a:r>
              <a:rPr lang="en-US" sz="1800" b="1" dirty="0" smtClean="0"/>
              <a:t>identify, monitor and manage risks </a:t>
            </a:r>
            <a:r>
              <a:rPr lang="en-US" sz="1800" dirty="0" smtClean="0"/>
              <a:t>to the achievement of all outcomes, rules, Principles and other requirements in the Handbook if applicable and take steps to address issues identified  </a:t>
            </a:r>
          </a:p>
          <a:p>
            <a:pPr eaLnBrk="1" hangingPunct="1">
              <a:buFontTx/>
              <a:buNone/>
            </a:pPr>
            <a:endParaRPr lang="en-US" sz="1800" dirty="0" smtClean="0"/>
          </a:p>
          <a:p>
            <a:pPr eaLnBrk="1" hangingPunct="1">
              <a:buFontTx/>
              <a:buNone/>
            </a:pPr>
            <a:endParaRPr lang="en-US" sz="1800" dirty="0" smtClean="0"/>
          </a:p>
          <a:p>
            <a:pPr eaLnBrk="1" hangingPunct="1">
              <a:buFontTx/>
              <a:buNone/>
            </a:pPr>
            <a:r>
              <a:rPr lang="en-US" sz="1800" b="1" dirty="0" smtClean="0"/>
              <a:t>Do you already have appropriate systems and controls in place to comply? </a:t>
            </a:r>
          </a:p>
          <a:p>
            <a:pPr eaLnBrk="1" hangingPunct="1">
              <a:buFontTx/>
              <a:buNone/>
            </a:pPr>
            <a:endParaRPr lang="en-US" sz="1800" dirty="0" smtClean="0"/>
          </a:p>
          <a:p>
            <a:pPr eaLnBrk="1" hangingPunct="1">
              <a:buFontTx/>
              <a:buNone/>
            </a:pPr>
            <a:endParaRPr lang="en-US" sz="1800" dirty="0" smtClean="0"/>
          </a:p>
          <a:p>
            <a:pPr eaLnBrk="1" hangingPunct="1">
              <a:buFontTx/>
              <a:buNone/>
            </a:pPr>
            <a:endParaRPr lang="en-US" sz="1800" dirty="0" smtClean="0"/>
          </a:p>
          <a:p>
            <a:pPr eaLnBrk="1" hangingPunct="1">
              <a:buFontTx/>
              <a:buNone/>
            </a:pPr>
            <a:endParaRPr lang="en-US" sz="1800" dirty="0" smtClean="0"/>
          </a:p>
          <a:p>
            <a:pPr eaLnBrk="1" hangingPunct="1">
              <a:buFontTx/>
              <a:buNone/>
            </a:pPr>
            <a:endParaRPr lang="en-US" sz="1800" dirty="0" smtClean="0"/>
          </a:p>
          <a:p>
            <a:pPr eaLnBrk="1" hangingPunct="1">
              <a:buFontTx/>
              <a:buNone/>
            </a:pPr>
            <a:r>
              <a:rPr lang="en-US" sz="1800" dirty="0" smtClean="0"/>
              <a:t> </a:t>
            </a:r>
            <a:endParaRPr lang="en-GB" sz="1800" dirty="0" smtClean="0"/>
          </a:p>
        </p:txBody>
      </p:sp>
    </p:spTree>
    <p:extLst>
      <p:ext uri="{BB962C8B-B14F-4D97-AF65-F5344CB8AC3E}">
        <p14:creationId xmlns="" xmlns:p14="http://schemas.microsoft.com/office/powerpoint/2010/main" val="2112516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 smtClean="0"/>
              <a:t>Your challenge ....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800" dirty="0" smtClean="0"/>
              <a:t>Is not merely to ensure your firm is compliant but …</a:t>
            </a:r>
          </a:p>
          <a:p>
            <a:pPr marL="0" indent="0">
              <a:buNone/>
            </a:pPr>
            <a:endParaRPr lang="en-GB" sz="2800" dirty="0" smtClean="0"/>
          </a:p>
          <a:p>
            <a:pPr marL="0" indent="0">
              <a:buNone/>
            </a:pPr>
            <a:r>
              <a:rPr lang="en-GB" sz="2800" dirty="0" smtClean="0"/>
              <a:t>to be able to </a:t>
            </a:r>
            <a:r>
              <a:rPr lang="en-GB" sz="2800" b="1" dirty="0" smtClean="0"/>
              <a:t>DEMONSTRATE</a:t>
            </a:r>
            <a:r>
              <a:rPr lang="en-GB" sz="2800" dirty="0" smtClean="0"/>
              <a:t> to the SRA that your firm and everyone in the firm is compliant on an on-going basis</a:t>
            </a:r>
          </a:p>
          <a:p>
            <a:pPr marL="0" indent="0">
              <a:buNone/>
            </a:pPr>
            <a:endParaRPr lang="en-GB" sz="2800" dirty="0" smtClean="0"/>
          </a:p>
          <a:p>
            <a:pPr marL="0" indent="0">
              <a:buNone/>
            </a:pPr>
            <a:r>
              <a:rPr lang="en-GB" sz="2800" dirty="0" smtClean="0"/>
              <a:t>How will you be able to do this?</a:t>
            </a:r>
            <a:endParaRPr lang="en-GB" sz="2800" dirty="0"/>
          </a:p>
        </p:txBody>
      </p:sp>
    </p:spTree>
    <p:extLst>
      <p:ext uri="{BB962C8B-B14F-4D97-AF65-F5344CB8AC3E}">
        <p14:creationId xmlns="" xmlns:p14="http://schemas.microsoft.com/office/powerpoint/2010/main" val="3163742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234482"/>
          </a:xfrm>
        </p:spPr>
        <p:txBody>
          <a:bodyPr>
            <a:normAutofit/>
          </a:bodyPr>
          <a:lstStyle/>
          <a:p>
            <a:pPr algn="l"/>
            <a:r>
              <a:rPr lang="en-GB" sz="3600" dirty="0" smtClean="0"/>
              <a:t>Outcomes focused regulation is about managing </a:t>
            </a:r>
            <a:r>
              <a:rPr lang="en-GB" sz="3600" b="1" dirty="0" smtClean="0"/>
              <a:t>processes</a:t>
            </a:r>
            <a:br>
              <a:rPr lang="en-GB" sz="3600" b="1" dirty="0" smtClean="0"/>
            </a:br>
            <a:r>
              <a:rPr lang="en-GB" sz="3600" b="1" dirty="0" smtClean="0"/>
              <a:t/>
            </a:r>
            <a:br>
              <a:rPr lang="en-GB" sz="3600" b="1" dirty="0" smtClean="0"/>
            </a:br>
            <a:r>
              <a:rPr lang="en-GB" sz="3600" b="1" dirty="0" smtClean="0"/>
              <a:t/>
            </a:r>
            <a:br>
              <a:rPr lang="en-GB" sz="3600" b="1" dirty="0" smtClean="0"/>
            </a:br>
            <a:r>
              <a:rPr lang="en-GB" sz="3600" dirty="0" smtClean="0"/>
              <a:t>How can these processes be systemised to provide a cost effective method to manage your compliance?</a:t>
            </a:r>
            <a:endParaRPr lang="en-GB" sz="3600" b="1" dirty="0"/>
          </a:p>
        </p:txBody>
      </p:sp>
    </p:spTree>
    <p:extLst>
      <p:ext uri="{BB962C8B-B14F-4D97-AF65-F5344CB8AC3E}">
        <p14:creationId xmlns="" xmlns:p14="http://schemas.microsoft.com/office/powerpoint/2010/main" val="30713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76250" y="476250"/>
            <a:ext cx="7697788" cy="904875"/>
          </a:xfrm>
        </p:spPr>
        <p:txBody>
          <a:bodyPr anchor="b">
            <a:normAutofit/>
          </a:bodyPr>
          <a:lstStyle/>
          <a:p>
            <a:pPr eaLnBrk="1" hangingPunct="1"/>
            <a:r>
              <a:rPr lang="en-GB" sz="2800" dirty="0" smtClean="0">
                <a:latin typeface="Verdana" pitchFamily="34" charset="0"/>
              </a:rPr>
              <a:t>Do you know your compliance risks?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638300" y="1916113"/>
            <a:ext cx="6819900" cy="4392612"/>
          </a:xfrm>
        </p:spPr>
        <p:txBody>
          <a:bodyPr/>
          <a:lstStyle/>
          <a:p>
            <a:pPr eaLnBrk="1" hangingPunct="1">
              <a:lnSpc>
                <a:spcPct val="120000"/>
              </a:lnSpc>
              <a:defRPr/>
            </a:pPr>
            <a:r>
              <a:rPr lang="en-GB" sz="2000" b="1" dirty="0" smtClean="0">
                <a:latin typeface="Verdana" pitchFamily="34" charset="0"/>
              </a:rPr>
              <a:t>What </a:t>
            </a:r>
            <a:r>
              <a:rPr lang="en-GB" sz="2000" dirty="0" smtClean="0">
                <a:latin typeface="Verdana" pitchFamily="34" charset="0"/>
              </a:rPr>
              <a:t>are your compliance risks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en-GB" sz="2000" b="1" dirty="0" smtClean="0">
                <a:latin typeface="Verdana" pitchFamily="34" charset="0"/>
              </a:rPr>
              <a:t>Where</a:t>
            </a:r>
            <a:r>
              <a:rPr lang="en-GB" sz="2000" dirty="0" smtClean="0">
                <a:latin typeface="Verdana" pitchFamily="34" charset="0"/>
              </a:rPr>
              <a:t> does the knowledge of your compliance risk reside?</a:t>
            </a:r>
          </a:p>
          <a:p>
            <a:pPr eaLnBrk="1" hangingPunct="1">
              <a:lnSpc>
                <a:spcPct val="160000"/>
              </a:lnSpc>
              <a:defRPr/>
            </a:pPr>
            <a:r>
              <a:rPr lang="en-GB" sz="2000" dirty="0" smtClean="0">
                <a:latin typeface="Verdana" pitchFamily="34" charset="0"/>
              </a:rPr>
              <a:t>Can you </a:t>
            </a:r>
            <a:r>
              <a:rPr lang="en-GB" sz="2000" b="1" dirty="0" smtClean="0">
                <a:latin typeface="Verdana" pitchFamily="34" charset="0"/>
              </a:rPr>
              <a:t>access</a:t>
            </a:r>
            <a:r>
              <a:rPr lang="en-GB" sz="2000" dirty="0" smtClean="0">
                <a:latin typeface="Verdana" pitchFamily="34" charset="0"/>
              </a:rPr>
              <a:t> it?</a:t>
            </a:r>
          </a:p>
          <a:p>
            <a:pPr eaLnBrk="1" hangingPunct="1">
              <a:lnSpc>
                <a:spcPct val="160000"/>
              </a:lnSpc>
              <a:defRPr/>
            </a:pPr>
            <a:r>
              <a:rPr lang="en-GB" sz="2000" dirty="0" smtClean="0">
                <a:latin typeface="Verdana" pitchFamily="34" charset="0"/>
              </a:rPr>
              <a:t>Do you have </a:t>
            </a:r>
            <a:r>
              <a:rPr lang="en-GB" sz="2000" b="1" dirty="0" smtClean="0">
                <a:latin typeface="Verdana" pitchFamily="34" charset="0"/>
              </a:rPr>
              <a:t>systems</a:t>
            </a:r>
            <a:r>
              <a:rPr lang="en-GB" sz="2000" dirty="0" smtClean="0">
                <a:latin typeface="Verdana" pitchFamily="34" charset="0"/>
              </a:rPr>
              <a:t> to monitor, review and </a:t>
            </a:r>
          </a:p>
          <a:p>
            <a:pPr eaLnBrk="1" hangingPunct="1">
              <a:lnSpc>
                <a:spcPct val="160000"/>
              </a:lnSpc>
              <a:buFontTx/>
              <a:buNone/>
              <a:defRPr/>
            </a:pPr>
            <a:r>
              <a:rPr lang="en-GB" sz="2000" dirty="0" smtClean="0">
                <a:latin typeface="Verdana" pitchFamily="34" charset="0"/>
              </a:rPr>
              <a:t>   upgrade your knowledge?</a:t>
            </a:r>
          </a:p>
          <a:p>
            <a:pPr eaLnBrk="1" hangingPunct="1">
              <a:lnSpc>
                <a:spcPct val="160000"/>
              </a:lnSpc>
              <a:buFontTx/>
              <a:buNone/>
              <a:defRPr/>
            </a:pPr>
            <a:endParaRPr lang="en-GB" sz="2000" dirty="0">
              <a:latin typeface="Verdana" pitchFamily="34" charset="0"/>
            </a:endParaRPr>
          </a:p>
          <a:p>
            <a:pPr marL="0" indent="0" algn="ctr" eaLnBrk="1" hangingPunct="1">
              <a:spcBef>
                <a:spcPct val="0"/>
              </a:spcBef>
              <a:buFontTx/>
              <a:buNone/>
              <a:defRPr/>
            </a:pPr>
            <a:endParaRPr lang="en-GB" sz="1400" kern="1200" dirty="0" smtClean="0">
              <a:solidFill>
                <a:srgbClr val="002060"/>
              </a:solidFill>
              <a:latin typeface="Tahoma" pitchFamily="34" charset="0"/>
            </a:endParaRPr>
          </a:p>
          <a:p>
            <a:pPr marL="0" indent="0" algn="ctr" eaLnBrk="1" hangingPunct="1">
              <a:spcBef>
                <a:spcPct val="0"/>
              </a:spcBef>
              <a:buFontTx/>
              <a:buNone/>
              <a:defRPr/>
            </a:pPr>
            <a:endParaRPr lang="en-GB" sz="1400" kern="1200" dirty="0">
              <a:solidFill>
                <a:srgbClr val="002060"/>
              </a:solidFill>
              <a:latin typeface="Tahoma" pitchFamily="34" charset="0"/>
            </a:endParaRPr>
          </a:p>
          <a:p>
            <a:pPr marL="0" indent="0" algn="ctr" eaLnBrk="1" hangingPunct="1">
              <a:spcBef>
                <a:spcPct val="0"/>
              </a:spcBef>
              <a:buFontTx/>
              <a:buNone/>
              <a:defRPr/>
            </a:pPr>
            <a:endParaRPr lang="en-GB" sz="1400" kern="1200" dirty="0" smtClean="0">
              <a:solidFill>
                <a:srgbClr val="002060"/>
              </a:solidFill>
              <a:latin typeface="Tahoma" pitchFamily="34" charset="0"/>
            </a:endParaRPr>
          </a:p>
          <a:p>
            <a:pPr marL="0" indent="0" algn="ctr" eaLnBrk="1" hangingPunct="1">
              <a:spcBef>
                <a:spcPct val="0"/>
              </a:spcBef>
              <a:buFontTx/>
              <a:buNone/>
              <a:defRPr/>
            </a:pPr>
            <a:endParaRPr lang="en-GB" sz="1400" kern="1200" dirty="0">
              <a:solidFill>
                <a:srgbClr val="002060"/>
              </a:solidFill>
              <a:latin typeface="Tahoma" pitchFamily="34" charset="0"/>
            </a:endParaRPr>
          </a:p>
          <a:p>
            <a:pPr eaLnBrk="1" hangingPunct="1">
              <a:lnSpc>
                <a:spcPct val="160000"/>
              </a:lnSpc>
              <a:buFontTx/>
              <a:buNone/>
              <a:defRPr/>
            </a:pPr>
            <a:endParaRPr lang="en-GB" sz="2000" dirty="0" smtClean="0">
              <a:latin typeface="Verdana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76133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571500"/>
            <a:ext cx="8604448" cy="609600"/>
          </a:xfrm>
        </p:spPr>
        <p:txBody>
          <a:bodyPr>
            <a:noAutofit/>
          </a:bodyPr>
          <a:lstStyle/>
          <a:p>
            <a:pPr algn="l"/>
            <a:r>
              <a:rPr lang="en-GB" sz="2800" dirty="0">
                <a:latin typeface="Verdana" pitchFamily="34" charset="0"/>
              </a:rPr>
              <a:t>A Risk Management / </a:t>
            </a:r>
            <a:r>
              <a:rPr lang="en-GB" sz="2800" dirty="0" smtClean="0">
                <a:latin typeface="Verdana" pitchFamily="34" charset="0"/>
              </a:rPr>
              <a:t>KM integrated </a:t>
            </a:r>
            <a:r>
              <a:rPr lang="en-GB" sz="2800" dirty="0">
                <a:latin typeface="Verdana" pitchFamily="34" charset="0"/>
              </a:rPr>
              <a:t>approach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95438" y="1773238"/>
            <a:ext cx="6629400" cy="4483100"/>
          </a:xfrm>
        </p:spPr>
        <p:txBody>
          <a:bodyPr/>
          <a:lstStyle/>
          <a:p>
            <a:pPr>
              <a:lnSpc>
                <a:spcPct val="180000"/>
              </a:lnSpc>
            </a:pPr>
            <a:r>
              <a:rPr lang="en-GB" sz="2000" dirty="0">
                <a:latin typeface="Verdana" pitchFamily="34" charset="0"/>
              </a:rPr>
              <a:t>Approach risk from a KM viewpoint and vice versa</a:t>
            </a:r>
          </a:p>
          <a:p>
            <a:pPr>
              <a:lnSpc>
                <a:spcPct val="180000"/>
              </a:lnSpc>
            </a:pPr>
            <a:r>
              <a:rPr lang="en-GB" sz="2000" dirty="0">
                <a:latin typeface="Verdana" pitchFamily="34" charset="0"/>
              </a:rPr>
              <a:t>Need to manage the risks relating to knowledge in any event</a:t>
            </a:r>
          </a:p>
          <a:p>
            <a:pPr>
              <a:lnSpc>
                <a:spcPct val="180000"/>
              </a:lnSpc>
            </a:pPr>
            <a:r>
              <a:rPr lang="en-GB" sz="2000" dirty="0">
                <a:latin typeface="Verdana" pitchFamily="34" charset="0"/>
              </a:rPr>
              <a:t>Managing the risks</a:t>
            </a:r>
          </a:p>
          <a:p>
            <a:pPr lvl="1">
              <a:spcBef>
                <a:spcPct val="30000"/>
              </a:spcBef>
            </a:pPr>
            <a:r>
              <a:rPr lang="en-GB" altLang="en-GB" sz="2000" dirty="0">
                <a:latin typeface="Verdana" pitchFamily="34" charset="0"/>
              </a:rPr>
              <a:t>Quality assurance</a:t>
            </a:r>
          </a:p>
          <a:p>
            <a:pPr lvl="1">
              <a:spcBef>
                <a:spcPct val="30000"/>
              </a:spcBef>
            </a:pPr>
            <a:r>
              <a:rPr lang="en-GB" altLang="en-GB" sz="2000" dirty="0">
                <a:latin typeface="Verdana" pitchFamily="34" charset="0"/>
              </a:rPr>
              <a:t>Greater competitiveness</a:t>
            </a:r>
            <a:endParaRPr lang="en-GB" sz="2000" dirty="0">
              <a:latin typeface="Verdana" pitchFamily="34" charset="0"/>
            </a:endParaRPr>
          </a:p>
          <a:p>
            <a:pPr>
              <a:buFont typeface="Wingdings" pitchFamily="2" charset="2"/>
              <a:buNone/>
            </a:pPr>
            <a:endParaRPr lang="en-GB" sz="2000" dirty="0">
              <a:latin typeface="Verdana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74286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76250" y="274638"/>
            <a:ext cx="7697788" cy="838200"/>
          </a:xfrm>
        </p:spPr>
        <p:txBody>
          <a:bodyPr anchor="b">
            <a:normAutofit fontScale="90000"/>
          </a:bodyPr>
          <a:lstStyle/>
          <a:p>
            <a:pPr eaLnBrk="1" hangingPunct="1"/>
            <a:r>
              <a:rPr lang="en-GB" sz="1800" b="1" dirty="0" smtClean="0">
                <a:latin typeface="Verdana" pitchFamily="34" charset="0"/>
              </a:rPr>
              <a:t/>
            </a:r>
            <a:br>
              <a:rPr lang="en-GB" sz="1800" b="1" dirty="0" smtClean="0">
                <a:latin typeface="Verdana" pitchFamily="34" charset="0"/>
              </a:rPr>
            </a:br>
            <a:r>
              <a:rPr lang="en-GB" sz="1800" b="1" dirty="0" smtClean="0">
                <a:latin typeface="Verdana" pitchFamily="34" charset="0"/>
              </a:rPr>
              <a:t/>
            </a:r>
            <a:br>
              <a:rPr lang="en-GB" sz="1800" b="1" dirty="0" smtClean="0">
                <a:latin typeface="Verdana" pitchFamily="34" charset="0"/>
              </a:rPr>
            </a:br>
            <a:r>
              <a:rPr lang="en-GB" sz="1800" b="1" dirty="0" smtClean="0">
                <a:latin typeface="Verdana" pitchFamily="34" charset="0"/>
              </a:rPr>
              <a:t>Failure to manage your knowledge will involve serious risk</a:t>
            </a:r>
            <a:r>
              <a:rPr lang="en-GB" sz="2000" dirty="0" smtClean="0">
                <a:latin typeface="Verdana" pitchFamily="34" charset="0"/>
              </a:rPr>
              <a:t/>
            </a:r>
            <a:br>
              <a:rPr lang="en-GB" sz="2000" dirty="0" smtClean="0">
                <a:latin typeface="Verdana" pitchFamily="34" charset="0"/>
              </a:rPr>
            </a:br>
            <a:endParaRPr lang="en-GB" sz="2000" dirty="0" smtClean="0">
              <a:latin typeface="Verdana" pitchFamily="34" charset="0"/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042988" y="1412875"/>
            <a:ext cx="7504112" cy="4679950"/>
            <a:chOff x="1299" y="973"/>
            <a:chExt cx="4092" cy="2723"/>
          </a:xfrm>
        </p:grpSpPr>
        <p:sp>
          <p:nvSpPr>
            <p:cNvPr id="70660" name="Text Box 4"/>
            <p:cNvSpPr txBox="1">
              <a:spLocks noChangeArrowheads="1"/>
            </p:cNvSpPr>
            <p:nvPr/>
          </p:nvSpPr>
          <p:spPr bwMode="auto">
            <a:xfrm>
              <a:off x="1343" y="1919"/>
              <a:ext cx="1379" cy="5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GB" sz="2000">
                  <a:latin typeface="Verdana" pitchFamily="34" charset="0"/>
                </a:rPr>
                <a:t>Compliance / Risk Management</a:t>
              </a:r>
            </a:p>
          </p:txBody>
        </p:sp>
        <p:sp>
          <p:nvSpPr>
            <p:cNvPr id="70661" name="Text Box 5"/>
            <p:cNvSpPr txBox="1">
              <a:spLocks noChangeArrowheads="1"/>
            </p:cNvSpPr>
            <p:nvPr/>
          </p:nvSpPr>
          <p:spPr bwMode="auto">
            <a:xfrm>
              <a:off x="3953" y="1893"/>
              <a:ext cx="1379" cy="5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GB" sz="2000">
                  <a:latin typeface="Verdana" pitchFamily="34" charset="0"/>
                </a:rPr>
                <a:t>Knowledge</a:t>
              </a:r>
            </a:p>
            <a:p>
              <a:pPr>
                <a:spcBef>
                  <a:spcPct val="50000"/>
                </a:spcBef>
              </a:pPr>
              <a:r>
                <a:rPr lang="en-GB" sz="2000">
                  <a:latin typeface="Verdana" pitchFamily="34" charset="0"/>
                </a:rPr>
                <a:t>Management</a:t>
              </a:r>
            </a:p>
          </p:txBody>
        </p:sp>
        <p:sp>
          <p:nvSpPr>
            <p:cNvPr id="70662" name="AutoShape 6"/>
            <p:cNvSpPr>
              <a:spLocks noChangeArrowheads="1"/>
            </p:cNvSpPr>
            <p:nvPr/>
          </p:nvSpPr>
          <p:spPr bwMode="auto">
            <a:xfrm>
              <a:off x="1529" y="973"/>
              <a:ext cx="3862" cy="896"/>
            </a:xfrm>
            <a:prstGeom prst="curvedDownArrow">
              <a:avLst>
                <a:gd name="adj1" fmla="val 86205"/>
                <a:gd name="adj2" fmla="val 172411"/>
                <a:gd name="adj3" fmla="val 33333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GB" sz="2000">
                <a:latin typeface="Tahoma" pitchFamily="34" charset="0"/>
              </a:endParaRPr>
            </a:p>
          </p:txBody>
        </p:sp>
        <p:sp>
          <p:nvSpPr>
            <p:cNvPr id="70663" name="AutoShape 7"/>
            <p:cNvSpPr>
              <a:spLocks noChangeArrowheads="1"/>
            </p:cNvSpPr>
            <p:nvPr/>
          </p:nvSpPr>
          <p:spPr bwMode="auto">
            <a:xfrm flipH="1" flipV="1">
              <a:off x="1299" y="2628"/>
              <a:ext cx="3729" cy="1068"/>
            </a:xfrm>
            <a:prstGeom prst="curvedDownArrow">
              <a:avLst>
                <a:gd name="adj1" fmla="val 69831"/>
                <a:gd name="adj2" fmla="val 139663"/>
                <a:gd name="adj3" fmla="val 33333"/>
              </a:avLst>
            </a:prstGeom>
            <a:solidFill>
              <a:srgbClr val="6300B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GB" sz="2000">
                <a:latin typeface="Tahoma" pitchFamily="34" charset="0"/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3768930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</TotalTime>
  <Words>1113</Words>
  <Application>Microsoft Office PowerPoint</Application>
  <PresentationFormat>On-screen Show (4:3)</PresentationFormat>
  <Paragraphs>260</Paragraphs>
  <Slides>30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2" baseType="lpstr">
      <vt:lpstr>Office Theme</vt:lpstr>
      <vt:lpstr>Document</vt:lpstr>
      <vt:lpstr>Systemise your compliance management</vt:lpstr>
      <vt:lpstr>Why manage compliance risks?</vt:lpstr>
      <vt:lpstr>“If you cannot demonstrate compliance we may take regulatory action”  SRA – OFR at a glance </vt:lpstr>
      <vt:lpstr>The scope and volume of compliance requires a different approach</vt:lpstr>
      <vt:lpstr>Your challenge ....</vt:lpstr>
      <vt:lpstr>Outcomes focused regulation is about managing processes   How can these processes be systemised to provide a cost effective method to manage your compliance?</vt:lpstr>
      <vt:lpstr>Do you know your compliance risks?</vt:lpstr>
      <vt:lpstr>A Risk Management / KM integrated approach</vt:lpstr>
      <vt:lpstr>  Failure to manage your knowledge will involve serious risk </vt:lpstr>
      <vt:lpstr>Establishing the resources you will need to effectively manage your compliance</vt:lpstr>
      <vt:lpstr>Planning your resources</vt:lpstr>
      <vt:lpstr>Where to start?</vt:lpstr>
      <vt:lpstr>A systematic approach is required</vt:lpstr>
      <vt:lpstr>Implementing a compliance risk management Strategy</vt:lpstr>
      <vt:lpstr>Use of risk management tools? </vt:lpstr>
      <vt:lpstr>Identifying and assessing your compliance risks</vt:lpstr>
      <vt:lpstr>Compliance Risk Mapping </vt:lpstr>
      <vt:lpstr>Compliance risk identification and assessment</vt:lpstr>
      <vt:lpstr>Some examples of compliance risks</vt:lpstr>
      <vt:lpstr>Using ‘brainstorming’ as a method of identifying and assessing compliance risks</vt:lpstr>
      <vt:lpstr>Assessment of compliance risks</vt:lpstr>
      <vt:lpstr>Risk Diagnosis</vt:lpstr>
      <vt:lpstr>Compliance risk Mitigation</vt:lpstr>
      <vt:lpstr>Risk mitigation</vt:lpstr>
      <vt:lpstr>Compliance risk monitoring involves…</vt:lpstr>
      <vt:lpstr>Risk monitoring</vt:lpstr>
      <vt:lpstr>Risk limitation involves</vt:lpstr>
      <vt:lpstr>Advantages of a formal compliance risk  management process for the new SRA Code? </vt:lpstr>
      <vt:lpstr>Effective use of IT systems for compliance risk management? </vt:lpstr>
      <vt:lpstr>Outcomes focused regulation is about processes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be an effective COLP</dc:title>
  <dc:creator>Peter</dc:creator>
  <cp:lastModifiedBy>Peter</cp:lastModifiedBy>
  <cp:revision>32</cp:revision>
  <dcterms:created xsi:type="dcterms:W3CDTF">2011-10-02T10:24:29Z</dcterms:created>
  <dcterms:modified xsi:type="dcterms:W3CDTF">2011-11-16T16:57:57Z</dcterms:modified>
</cp:coreProperties>
</file>